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47"/>
  </p:notesMasterIdLst>
  <p:handoutMasterIdLst>
    <p:handoutMasterId r:id="rId48"/>
  </p:handoutMasterIdLst>
  <p:sldIdLst>
    <p:sldId id="282" r:id="rId2"/>
    <p:sldId id="294" r:id="rId3"/>
    <p:sldId id="308" r:id="rId4"/>
    <p:sldId id="288" r:id="rId5"/>
    <p:sldId id="310" r:id="rId6"/>
    <p:sldId id="284" r:id="rId7"/>
    <p:sldId id="311" r:id="rId8"/>
    <p:sldId id="303" r:id="rId9"/>
    <p:sldId id="312" r:id="rId10"/>
    <p:sldId id="313" r:id="rId11"/>
    <p:sldId id="314" r:id="rId12"/>
    <p:sldId id="290"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42" r:id="rId32"/>
    <p:sldId id="343" r:id="rId33"/>
    <p:sldId id="344" r:id="rId34"/>
    <p:sldId id="333" r:id="rId35"/>
    <p:sldId id="334" r:id="rId36"/>
    <p:sldId id="335" r:id="rId37"/>
    <p:sldId id="336" r:id="rId38"/>
    <p:sldId id="345" r:id="rId39"/>
    <p:sldId id="337" r:id="rId40"/>
    <p:sldId id="346" r:id="rId41"/>
    <p:sldId id="339" r:id="rId42"/>
    <p:sldId id="295" r:id="rId43"/>
    <p:sldId id="341" r:id="rId44"/>
    <p:sldId id="340" r:id="rId45"/>
    <p:sldId id="301"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6E3E"/>
    <a:srgbClr val="CFB99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9"/>
    <p:restoredTop sz="86866" autoAdjust="0"/>
  </p:normalViewPr>
  <p:slideViewPr>
    <p:cSldViewPr snapToGrid="0" snapToObjects="1">
      <p:cViewPr varScale="1">
        <p:scale>
          <a:sx n="125" d="100"/>
          <a:sy n="125" d="100"/>
        </p:scale>
        <p:origin x="184" y="992"/>
      </p:cViewPr>
      <p:guideLst/>
    </p:cSldViewPr>
  </p:slideViewPr>
  <p:notesTextViewPr>
    <p:cViewPr>
      <p:scale>
        <a:sx n="1" d="1"/>
        <a:sy n="1" d="1"/>
      </p:scale>
      <p:origin x="0" y="0"/>
    </p:cViewPr>
  </p:notesTextViewPr>
  <p:notesViewPr>
    <p:cSldViewPr snapToGrid="0" snapToObjects="1">
      <p:cViewPr varScale="1">
        <p:scale>
          <a:sx n="164" d="100"/>
          <a:sy n="164" d="100"/>
        </p:scale>
        <p:origin x="50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12/13/22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12/13/22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b="0" i="0"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1217716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67291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1690976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1163337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55211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1372528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3656628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3309604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1787548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2078963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2261035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1550607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378960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21</a:t>
            </a:fld>
            <a:endParaRPr lang="en-US"/>
          </a:p>
        </p:txBody>
      </p:sp>
    </p:spTree>
    <p:extLst>
      <p:ext uri="{BB962C8B-B14F-4D97-AF65-F5344CB8AC3E}">
        <p14:creationId xmlns:p14="http://schemas.microsoft.com/office/powerpoint/2010/main" val="4266666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22</a:t>
            </a:fld>
            <a:endParaRPr lang="en-US"/>
          </a:p>
        </p:txBody>
      </p:sp>
    </p:spTree>
    <p:extLst>
      <p:ext uri="{BB962C8B-B14F-4D97-AF65-F5344CB8AC3E}">
        <p14:creationId xmlns:p14="http://schemas.microsoft.com/office/powerpoint/2010/main" val="1159886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4167475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3082977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2082432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3152573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27</a:t>
            </a:fld>
            <a:endParaRPr lang="en-US"/>
          </a:p>
        </p:txBody>
      </p:sp>
    </p:spTree>
    <p:extLst>
      <p:ext uri="{BB962C8B-B14F-4D97-AF65-F5344CB8AC3E}">
        <p14:creationId xmlns:p14="http://schemas.microsoft.com/office/powerpoint/2010/main" val="3115430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2477976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29</a:t>
            </a:fld>
            <a:endParaRPr lang="en-US"/>
          </a:p>
        </p:txBody>
      </p:sp>
    </p:spTree>
    <p:extLst>
      <p:ext uri="{BB962C8B-B14F-4D97-AF65-F5344CB8AC3E}">
        <p14:creationId xmlns:p14="http://schemas.microsoft.com/office/powerpoint/2010/main" val="185773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271384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631869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3953025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32</a:t>
            </a:fld>
            <a:endParaRPr lang="en-US"/>
          </a:p>
        </p:txBody>
      </p:sp>
    </p:spTree>
    <p:extLst>
      <p:ext uri="{BB962C8B-B14F-4D97-AF65-F5344CB8AC3E}">
        <p14:creationId xmlns:p14="http://schemas.microsoft.com/office/powerpoint/2010/main" val="2983782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1109276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34</a:t>
            </a:fld>
            <a:endParaRPr lang="en-US"/>
          </a:p>
        </p:txBody>
      </p:sp>
    </p:spTree>
    <p:extLst>
      <p:ext uri="{BB962C8B-B14F-4D97-AF65-F5344CB8AC3E}">
        <p14:creationId xmlns:p14="http://schemas.microsoft.com/office/powerpoint/2010/main" val="1395469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35</a:t>
            </a:fld>
            <a:endParaRPr lang="en-US"/>
          </a:p>
        </p:txBody>
      </p:sp>
    </p:spTree>
    <p:extLst>
      <p:ext uri="{BB962C8B-B14F-4D97-AF65-F5344CB8AC3E}">
        <p14:creationId xmlns:p14="http://schemas.microsoft.com/office/powerpoint/2010/main" val="450697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36</a:t>
            </a:fld>
            <a:endParaRPr lang="en-US"/>
          </a:p>
        </p:txBody>
      </p:sp>
    </p:spTree>
    <p:extLst>
      <p:ext uri="{BB962C8B-B14F-4D97-AF65-F5344CB8AC3E}">
        <p14:creationId xmlns:p14="http://schemas.microsoft.com/office/powerpoint/2010/main" val="1249502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37</a:t>
            </a:fld>
            <a:endParaRPr lang="en-US"/>
          </a:p>
        </p:txBody>
      </p:sp>
    </p:spTree>
    <p:extLst>
      <p:ext uri="{BB962C8B-B14F-4D97-AF65-F5344CB8AC3E}">
        <p14:creationId xmlns:p14="http://schemas.microsoft.com/office/powerpoint/2010/main" val="2334681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38</a:t>
            </a:fld>
            <a:endParaRPr lang="en-US"/>
          </a:p>
        </p:txBody>
      </p:sp>
    </p:spTree>
    <p:extLst>
      <p:ext uri="{BB962C8B-B14F-4D97-AF65-F5344CB8AC3E}">
        <p14:creationId xmlns:p14="http://schemas.microsoft.com/office/powerpoint/2010/main" val="1189463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39</a:t>
            </a:fld>
            <a:endParaRPr lang="en-US"/>
          </a:p>
        </p:txBody>
      </p:sp>
    </p:spTree>
    <p:extLst>
      <p:ext uri="{BB962C8B-B14F-4D97-AF65-F5344CB8AC3E}">
        <p14:creationId xmlns:p14="http://schemas.microsoft.com/office/powerpoint/2010/main" val="73840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1096620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40</a:t>
            </a:fld>
            <a:endParaRPr lang="en-US"/>
          </a:p>
        </p:txBody>
      </p:sp>
    </p:spTree>
    <p:extLst>
      <p:ext uri="{BB962C8B-B14F-4D97-AF65-F5344CB8AC3E}">
        <p14:creationId xmlns:p14="http://schemas.microsoft.com/office/powerpoint/2010/main" val="2780535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41</a:t>
            </a:fld>
            <a:endParaRPr lang="en-US"/>
          </a:p>
        </p:txBody>
      </p:sp>
    </p:spTree>
    <p:extLst>
      <p:ext uri="{BB962C8B-B14F-4D97-AF65-F5344CB8AC3E}">
        <p14:creationId xmlns:p14="http://schemas.microsoft.com/office/powerpoint/2010/main" val="3013583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ab7cffbad9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g1ab7cffbad9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3645849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401277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426641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3651272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12/13/22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214094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16119" y="1219683"/>
            <a:ext cx="7022946"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bg1"/>
                </a:solidFill>
                <a:latin typeface="Franklin Gothic Medium" panose="020B0603020102020204" pitchFamily="34" charset="0"/>
              </a:defRPr>
            </a:lvl1pPr>
          </a:lstStyle>
          <a:p>
            <a:r>
              <a:rPr lang="en-US" dirty="0"/>
              <a:t>Presentation Title</a:t>
            </a:r>
          </a:p>
        </p:txBody>
      </p:sp>
      <p:sp>
        <p:nvSpPr>
          <p:cNvPr id="3" name="Subtitle"/>
          <p:cNvSpPr>
            <a:spLocks noGrp="1"/>
          </p:cNvSpPr>
          <p:nvPr>
            <p:ph type="subTitle" idx="1" hasCustomPrompt="1"/>
          </p:nvPr>
        </p:nvSpPr>
        <p:spPr>
          <a:xfrm>
            <a:off x="1116115" y="2571751"/>
            <a:ext cx="7022949"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a:t>
            </a:r>
          </a:p>
        </p:txBody>
      </p:sp>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22949"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3179780"/>
            <a:ext cx="702294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pic>
        <p:nvPicPr>
          <p:cNvPr id="6" name="Picture 5">
            <a:extLst>
              <a:ext uri="{FF2B5EF4-FFF2-40B4-BE49-F238E27FC236}">
                <a16:creationId xmlns:a16="http://schemas.microsoft.com/office/drawing/2014/main" id="{5D25DB28-1AB0-014E-B1FC-23CE77A2A596}"/>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Black Triangle">
            <a:extLst>
              <a:ext uri="{FF2B5EF4-FFF2-40B4-BE49-F238E27FC236}">
                <a16:creationId xmlns:a16="http://schemas.microsoft.com/office/drawing/2014/main" id="{41115AA3-7BE6-AF41-91DF-38E99E2BDED6}"/>
              </a:ext>
            </a:extLst>
          </p:cNvPr>
          <p:cNvPicPr>
            <a:picLocks noChangeAspect="1"/>
          </p:cNvPicPr>
          <p:nvPr userDrawn="1"/>
        </p:nvPicPr>
        <p:blipFill>
          <a:blip r:embed="rId3"/>
          <a:stretch>
            <a:fillRect/>
          </a:stretch>
        </p:blipFill>
        <p:spPr>
          <a:xfrm>
            <a:off x="7807272" y="0"/>
            <a:ext cx="1336728" cy="5155949"/>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2" name="Title"/>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905346" y="1471906"/>
            <a:ext cx="7568987"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685800"/>
          </a:xfrm>
          <a:prstGeom prst="rect">
            <a:avLst/>
          </a:prstGeom>
        </p:spPr>
      </p:pic>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914400" y="1438042"/>
            <a:ext cx="3657604"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br>
              <a:rPr lang="en-US" dirty="0"/>
            </a:br>
            <a:endParaRPr lang="en-US" dirty="0"/>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dirty="0"/>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9" y="1440658"/>
            <a:ext cx="3708656"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dirty="0"/>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
        <p:nvSpPr>
          <p:cNvPr id="8" name="Title">
            <a:extLst>
              <a:ext uri="{FF2B5EF4-FFF2-40B4-BE49-F238E27FC236}">
                <a16:creationId xmlns:a16="http://schemas.microsoft.com/office/drawing/2014/main" id="{6A4C6AE5-F56B-0E43-BA90-936416C44EC4}"/>
              </a:ext>
            </a:extLst>
          </p:cNvPr>
          <p:cNvSpPr>
            <a:spLocks noGrp="1"/>
          </p:cNvSpPr>
          <p:nvPr>
            <p:ph type="ctrTitle" hasCustomPrompt="1"/>
          </p:nvPr>
        </p:nvSpPr>
        <p:spPr bwMode="blackWhite">
          <a:xfrm>
            <a:off x="683537" y="332005"/>
            <a:ext cx="7790797" cy="332399"/>
          </a:xfrm>
          <a:prstGeom prst="rect">
            <a:avLst/>
          </a:prstGeom>
          <a:noFill/>
          <a:ln w="38100">
            <a:noFill/>
          </a:ln>
        </p:spPr>
        <p:txBody>
          <a:bodyPr wrap="square" lIns="0" tIns="0" rIns="0" bIns="0" anchor="t" anchorCtr="0">
            <a:spAutoFit/>
          </a:bodyPr>
          <a:lstStyle>
            <a:lvl1pPr algn="l">
              <a:defRPr sz="2400" b="0" i="1" cap="none" spc="0">
                <a:solidFill>
                  <a:schemeClr val="tx2"/>
                </a:solidFill>
                <a:latin typeface="Franklin Gothic Medium" panose="020B0603020102020204" pitchFamily="34" charset="0"/>
              </a:defRPr>
            </a:lvl1pPr>
          </a:lstStyle>
          <a:p>
            <a:r>
              <a:rPr lang="en-US" dirty="0"/>
              <a:t>Title</a:t>
            </a:r>
          </a:p>
        </p:txBody>
      </p:sp>
      <p:sp>
        <p:nvSpPr>
          <p:cNvPr id="9" name="Subhead">
            <a:extLst>
              <a:ext uri="{FF2B5EF4-FFF2-40B4-BE49-F238E27FC236}">
                <a16:creationId xmlns:a16="http://schemas.microsoft.com/office/drawing/2014/main" id="{D7ADAC26-328E-BB49-BBC5-2D10E7BE20C5}"/>
              </a:ext>
            </a:extLst>
          </p:cNvPr>
          <p:cNvSpPr>
            <a:spLocks noGrp="1"/>
          </p:cNvSpPr>
          <p:nvPr>
            <p:ph type="subTitle" idx="1" hasCustomPrompt="1"/>
          </p:nvPr>
        </p:nvSpPr>
        <p:spPr>
          <a:xfrm>
            <a:off x="683537" y="1008875"/>
            <a:ext cx="7790797" cy="253916"/>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683536"/>
            <a:ext cx="8012640" cy="3435498"/>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228601"/>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dirty="0"/>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29840" y="228601"/>
            <a:ext cx="0" cy="3890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239099"/>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8" name="Gold Triangle">
            <a:extLst>
              <a:ext uri="{FF2B5EF4-FFF2-40B4-BE49-F238E27FC236}">
                <a16:creationId xmlns:a16="http://schemas.microsoft.com/office/drawing/2014/main" id="{D9F81172-AF70-A648-89C9-C33F29592BFD}"/>
              </a:ext>
            </a:extLst>
          </p:cNvPr>
          <p:cNvPicPr>
            <a:picLocks noChangeAspect="1"/>
          </p:cNvPicPr>
          <p:nvPr userDrawn="1"/>
        </p:nvPicPr>
        <p:blipFill>
          <a:blip r:embed="rId2"/>
          <a:stretch>
            <a:fillRect/>
          </a:stretch>
        </p:blipFill>
        <p:spPr>
          <a:xfrm>
            <a:off x="7810500" y="0"/>
            <a:ext cx="1333500" cy="514350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3" y="1"/>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6"/>
            <a:ext cx="4814498" cy="893321"/>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7"/>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3" y="2108272"/>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dirty="0"/>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9DDE97B0-77E3-9A4F-B3B9-CBF9063751C3}"/>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2" name="Gold Triangle">
            <a:extLst>
              <a:ext uri="{FF2B5EF4-FFF2-40B4-BE49-F238E27FC236}">
                <a16:creationId xmlns:a16="http://schemas.microsoft.com/office/drawing/2014/main" id="{F4EFE91E-3F5E-3747-8DD9-B5ACEF622E65}"/>
              </a:ext>
            </a:extLst>
          </p:cNvPr>
          <p:cNvPicPr>
            <a:picLocks noChangeAspect="1"/>
          </p:cNvPicPr>
          <p:nvPr userDrawn="1"/>
        </p:nvPicPr>
        <p:blipFill>
          <a:blip r:embed="rId3"/>
          <a:stretch>
            <a:fillRect/>
          </a:stretch>
        </p:blipFill>
        <p:spPr>
          <a:xfrm>
            <a:off x="7810500" y="0"/>
            <a:ext cx="1333500" cy="51435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51435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089147" y="1168250"/>
            <a:ext cx="5500897" cy="623248"/>
          </a:xfrm>
          <a:prstGeom prst="rect">
            <a:avLst/>
          </a:prstGeom>
          <a:noFill/>
          <a:ln w="38100">
            <a:noFill/>
          </a:ln>
        </p:spPr>
        <p:txBody>
          <a:bodyPr wrap="square" lIns="0" tIns="0" rIns="0" bIns="0" anchor="t" anchorCtr="0">
            <a:spAutoFit/>
          </a:bodyPr>
          <a:lstStyle>
            <a:lvl1pPr algn="l">
              <a:defRPr sz="4500" b="0" i="1" cap="none" spc="0" baseline="0">
                <a:solidFill>
                  <a:schemeClr val="bg1"/>
                </a:solidFill>
                <a:latin typeface="Franklin Gothic Medium" panose="020B0603020102020204" pitchFamily="34" charset="0"/>
              </a:defRPr>
            </a:lvl1pPr>
          </a:lstStyle>
          <a:p>
            <a:r>
              <a:rPr lang="en-US" dirty="0"/>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dirty="0"/>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8" y="3485758"/>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dirty="0" err="1">
                <a:latin typeface="Franklin Gothic Medium" panose="020B0603020102020204" pitchFamily="34" charset="0"/>
              </a:rPr>
              <a:t>polytechnic.purdue.edu</a:t>
            </a:r>
            <a:endParaRPr lang="en-US" sz="900" dirty="0">
              <a:latin typeface="Franklin Gothic Medium" panose="020B0603020102020204" pitchFamily="34" charset="0"/>
            </a:endParaRPr>
          </a:p>
          <a:p>
            <a:pPr>
              <a:tabLst>
                <a:tab pos="997447" algn="l"/>
              </a:tabLst>
            </a:pPr>
            <a:endParaRPr lang="en-US" sz="675" dirty="0">
              <a:latin typeface="Franklin Gothic Medium" panose="020B0603020102020204" pitchFamily="34" charset="0"/>
            </a:endParaRPr>
          </a:p>
          <a:p>
            <a:pPr marL="0" indent="0">
              <a:tabLst>
                <a:tab pos="1069181" algn="l"/>
                <a:tab pos="1198960" algn="l"/>
              </a:tabLst>
            </a:pPr>
            <a:r>
              <a:rPr lang="en-US" sz="788" dirty="0">
                <a:latin typeface="Franklin Gothic Medium" panose="020B0603020102020204" pitchFamily="34" charset="0"/>
              </a:rPr>
              <a:t>	</a:t>
            </a:r>
            <a:r>
              <a:rPr lang="en-US" sz="900" dirty="0">
                <a:latin typeface="Franklin Gothic Medium" panose="020B0603020102020204" pitchFamily="34" charset="0"/>
              </a:rPr>
              <a:t>/ 	</a:t>
            </a:r>
            <a:r>
              <a:rPr lang="en-US" sz="900" dirty="0" err="1">
                <a:latin typeface="Franklin Gothic Medium" panose="020B0603020102020204" pitchFamily="34" charset="0"/>
              </a:rPr>
              <a:t>TechPurdue</a:t>
            </a:r>
            <a:endParaRPr lang="en-US" sz="900" dirty="0">
              <a:latin typeface="Franklin Gothic Medium" panose="020B0603020102020204" pitchFamily="34" charset="0"/>
            </a:endParaRPr>
          </a:p>
          <a:p>
            <a:pPr>
              <a:tabLst>
                <a:tab pos="997447" algn="l"/>
              </a:tabLst>
            </a:pPr>
            <a:endParaRPr lang="en-US" sz="788" dirty="0">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224892"/>
            <a:ext cx="5321808" cy="253746"/>
          </a:xfrm>
        </p:spPr>
        <p:txBody>
          <a:bodyPr lIns="0" tIns="0" rIns="0" bIns="0"/>
          <a:lstStyle>
            <a:lvl1pPr marL="3572" indent="0">
              <a:buNone/>
              <a:tabLst/>
              <a:defRPr sz="1650" b="1" i="0">
                <a:solidFill>
                  <a:schemeClr val="bg2"/>
                </a:solidFill>
                <a:latin typeface="Franklin Gothic Demi Cond" panose="020B0603020102020204" pitchFamily="34" charset="0"/>
              </a:defRPr>
            </a:lvl1pPr>
          </a:lstStyle>
          <a:p>
            <a:pPr lvl="0"/>
            <a:r>
              <a:rPr lang="en-US" dirty="0"/>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2476211"/>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2640975"/>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2821412"/>
            <a:ext cx="5321808" cy="253746"/>
          </a:xfrm>
        </p:spPr>
        <p:txBody>
          <a:bodyPr lIns="0" tIns="0" rIns="0" bIns="0">
            <a:normAutofit/>
          </a:bodyPr>
          <a:lstStyle>
            <a:lvl1pPr marL="3572" indent="0">
              <a:buNone/>
              <a:tabLst/>
              <a:defRPr sz="1050" b="1" i="0">
                <a:solidFill>
                  <a:schemeClr val="bg2"/>
                </a:solidFill>
                <a:latin typeface="Franklin Gothic Demi Cond" panose="020B0603020102020204" pitchFamily="34" charset="0"/>
              </a:defRPr>
            </a:lvl1pPr>
          </a:lstStyle>
          <a:p>
            <a:pPr lvl="0"/>
            <a:r>
              <a:rPr lang="en-US" dirty="0" err="1"/>
              <a:t>email@purdue.edu</a:t>
            </a:r>
            <a:endParaRPr lang="en-US" dirty="0"/>
          </a:p>
        </p:txBody>
      </p:sp>
      <p:pic>
        <p:nvPicPr>
          <p:cNvPr id="13" name="Picture 12">
            <a:extLst>
              <a:ext uri="{FF2B5EF4-FFF2-40B4-BE49-F238E27FC236}">
                <a16:creationId xmlns:a16="http://schemas.microsoft.com/office/drawing/2014/main" id="{96DD0592-E484-074B-8EBD-6E297DF1577E}"/>
              </a:ext>
            </a:extLst>
          </p:cNvPr>
          <p:cNvPicPr>
            <a:picLocks noChangeAspect="1"/>
          </p:cNvPicPr>
          <p:nvPr userDrawn="1"/>
        </p:nvPicPr>
        <p:blipFill>
          <a:blip r:embed="rId2"/>
          <a:stretch>
            <a:fillRect/>
          </a:stretch>
        </p:blipFill>
        <p:spPr>
          <a:xfrm>
            <a:off x="410543" y="4629887"/>
            <a:ext cx="2500146" cy="264721"/>
          </a:xfrm>
          <a:prstGeom prst="rect">
            <a:avLst/>
          </a:prstGeom>
        </p:spPr>
      </p:pic>
      <p:pic>
        <p:nvPicPr>
          <p:cNvPr id="14" name="Picture 13">
            <a:extLst>
              <a:ext uri="{FF2B5EF4-FFF2-40B4-BE49-F238E27FC236}">
                <a16:creationId xmlns:a16="http://schemas.microsoft.com/office/drawing/2014/main" id="{B28883B0-108E-C441-ADF0-064F4AE09EFB}"/>
              </a:ext>
            </a:extLst>
          </p:cNvPr>
          <p:cNvPicPr>
            <a:picLocks noChangeAspect="1"/>
          </p:cNvPicPr>
          <p:nvPr userDrawn="1"/>
        </p:nvPicPr>
        <p:blipFill>
          <a:blip r:embed="rId3">
            <a:biLevel thresh="75000"/>
          </a:blip>
          <a:stretch>
            <a:fillRect/>
          </a:stretch>
        </p:blipFill>
        <p:spPr>
          <a:xfrm>
            <a:off x="1072704" y="3755185"/>
            <a:ext cx="944124" cy="164764"/>
          </a:xfrm>
          <a:prstGeom prst="rect">
            <a:avLst/>
          </a:prstGeom>
        </p:spPr>
      </p:pic>
      <p:pic>
        <p:nvPicPr>
          <p:cNvPr id="15" name="Black Triangle">
            <a:extLst>
              <a:ext uri="{FF2B5EF4-FFF2-40B4-BE49-F238E27FC236}">
                <a16:creationId xmlns:a16="http://schemas.microsoft.com/office/drawing/2014/main" id="{AF65998B-73B7-7144-A547-6DD4753A70EE}"/>
              </a:ext>
            </a:extLst>
          </p:cNvPr>
          <p:cNvPicPr>
            <a:picLocks noChangeAspect="1"/>
          </p:cNvPicPr>
          <p:nvPr userDrawn="1"/>
        </p:nvPicPr>
        <p:blipFill>
          <a:blip r:embed="rId4"/>
          <a:stretch>
            <a:fillRect/>
          </a:stretch>
        </p:blipFill>
        <p:spPr>
          <a:xfrm>
            <a:off x="7807272" y="0"/>
            <a:ext cx="1336728" cy="515594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Fact/Highlight)">
  <p:cSld name="1_Content Slide (Fact/Highlight)">
    <p:bg>
      <p:bgPr>
        <a:solidFill>
          <a:schemeClr val="accent2"/>
        </a:solidFill>
        <a:effectLst/>
      </p:bgPr>
    </p:bg>
    <p:spTree>
      <p:nvGrpSpPr>
        <p:cNvPr id="1" name="Shape 43"/>
        <p:cNvGrpSpPr/>
        <p:nvPr/>
      </p:nvGrpSpPr>
      <p:grpSpPr>
        <a:xfrm>
          <a:off x="0" y="0"/>
          <a:ext cx="0" cy="0"/>
          <a:chOff x="0" y="0"/>
          <a:chExt cx="0" cy="0"/>
        </a:xfrm>
      </p:grpSpPr>
      <p:sp>
        <p:nvSpPr>
          <p:cNvPr id="44" name="Google Shape;44;p19"/>
          <p:cNvSpPr/>
          <p:nvPr/>
        </p:nvSpPr>
        <p:spPr>
          <a:xfrm>
            <a:off x="3" y="1"/>
            <a:ext cx="9143999" cy="513915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Libre Franklin"/>
              <a:ea typeface="Libre Franklin"/>
              <a:cs typeface="Libre Franklin"/>
              <a:sym typeface="Libre Franklin"/>
            </a:endParaRPr>
          </a:p>
        </p:txBody>
      </p:sp>
      <p:sp>
        <p:nvSpPr>
          <p:cNvPr id="45" name="Google Shape;45;p19"/>
          <p:cNvSpPr txBox="1">
            <a:spLocks noGrp="1"/>
          </p:cNvSpPr>
          <p:nvPr>
            <p:ph type="ctrTitle"/>
          </p:nvPr>
        </p:nvSpPr>
        <p:spPr>
          <a:xfrm>
            <a:off x="2170159" y="1099926"/>
            <a:ext cx="4814498" cy="893321"/>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dk2"/>
              </a:buClr>
              <a:buSzPts val="6450"/>
              <a:buFont typeface="Impact"/>
              <a:buNone/>
              <a:defRPr sz="6450" b="0" i="0" cap="none">
                <a:solidFill>
                  <a:schemeClr val="dk2"/>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9"/>
          <p:cNvSpPr/>
          <p:nvPr/>
        </p:nvSpPr>
        <p:spPr>
          <a:xfrm>
            <a:off x="1986208" y="2058317"/>
            <a:ext cx="5179092" cy="330743"/>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Libre Franklin"/>
              <a:ea typeface="Libre Franklin"/>
              <a:cs typeface="Libre Franklin"/>
              <a:sym typeface="Libre Franklin"/>
            </a:endParaRPr>
          </a:p>
        </p:txBody>
      </p:sp>
      <p:sp>
        <p:nvSpPr>
          <p:cNvPr id="47" name="Google Shape;47;p19"/>
          <p:cNvSpPr txBox="1">
            <a:spLocks noGrp="1"/>
          </p:cNvSpPr>
          <p:nvPr>
            <p:ph type="subTitle" idx="1"/>
          </p:nvPr>
        </p:nvSpPr>
        <p:spPr>
          <a:xfrm>
            <a:off x="1986203" y="2108272"/>
            <a:ext cx="5171597" cy="230833"/>
          </a:xfrm>
          <a:prstGeom prst="rect">
            <a:avLst/>
          </a:prstGeom>
          <a:noFill/>
          <a:ln>
            <a:noFill/>
          </a:ln>
        </p:spPr>
        <p:txBody>
          <a:bodyPr spcFirstLastPara="1" wrap="square" lIns="0" tIns="0" rIns="0" bIns="0" anchor="t" anchorCtr="0">
            <a:spAutoFit/>
          </a:bodyPr>
          <a:lstStyle>
            <a:lvl1pPr lvl="0" algn="ctr">
              <a:lnSpc>
                <a:spcPct val="100000"/>
              </a:lnSpc>
              <a:spcBef>
                <a:spcPts val="750"/>
              </a:spcBef>
              <a:spcAft>
                <a:spcPts val="0"/>
              </a:spcAft>
              <a:buSzPts val="1500"/>
              <a:buNone/>
              <a:defRPr sz="1500" b="1" i="0">
                <a:solidFill>
                  <a:srgbClr val="FFFFFF"/>
                </a:solidFill>
                <a:latin typeface="Impact"/>
                <a:ea typeface="Impact"/>
                <a:cs typeface="Impact"/>
                <a:sym typeface="Impact"/>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48" name="Google Shape;48;p19"/>
          <p:cNvSpPr txBox="1">
            <a:spLocks noGrp="1"/>
          </p:cNvSpPr>
          <p:nvPr>
            <p:ph type="body" idx="2"/>
          </p:nvPr>
        </p:nvSpPr>
        <p:spPr>
          <a:xfrm>
            <a:off x="2156451" y="2655264"/>
            <a:ext cx="5008850" cy="842058"/>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800"/>
              <a:buFont typeface="Libre Franklin Medium"/>
              <a:buNone/>
              <a:defRPr sz="1800" b="0" i="0">
                <a:solidFill>
                  <a:schemeClr val="dk1"/>
                </a:solidFill>
                <a:latin typeface="Libre Franklin Medium"/>
                <a:ea typeface="Libre Franklin Medium"/>
                <a:cs typeface="Libre Franklin Medium"/>
                <a:sym typeface="Libre Franklin Medium"/>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9" name="Google Shape;49;p19"/>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0" i="0" u="none" strike="noStrike" cap="none">
                <a:solidFill>
                  <a:schemeClr val="lt1"/>
                </a:solidFill>
                <a:latin typeface="Libre Franklin Medium"/>
                <a:ea typeface="Libre Franklin Medium"/>
                <a:cs typeface="Libre Franklin Medium"/>
                <a:sym typeface="Libre Franklin Medium"/>
              </a:defRPr>
            </a:lvl1pPr>
            <a:lvl2pPr marL="0" lvl="1" indent="0" algn="ctr">
              <a:spcBef>
                <a:spcPts val="0"/>
              </a:spcBef>
              <a:buNone/>
              <a:defRPr sz="750" b="0" i="0" u="none" strike="noStrike" cap="none">
                <a:solidFill>
                  <a:schemeClr val="lt1"/>
                </a:solidFill>
                <a:latin typeface="Libre Franklin Medium"/>
                <a:ea typeface="Libre Franklin Medium"/>
                <a:cs typeface="Libre Franklin Medium"/>
                <a:sym typeface="Libre Franklin Medium"/>
              </a:defRPr>
            </a:lvl2pPr>
            <a:lvl3pPr marL="0" lvl="2" indent="0" algn="ctr">
              <a:spcBef>
                <a:spcPts val="0"/>
              </a:spcBef>
              <a:buNone/>
              <a:defRPr sz="750" b="0" i="0" u="none" strike="noStrike" cap="none">
                <a:solidFill>
                  <a:schemeClr val="lt1"/>
                </a:solidFill>
                <a:latin typeface="Libre Franklin Medium"/>
                <a:ea typeface="Libre Franklin Medium"/>
                <a:cs typeface="Libre Franklin Medium"/>
                <a:sym typeface="Libre Franklin Medium"/>
              </a:defRPr>
            </a:lvl3pPr>
            <a:lvl4pPr marL="0" lvl="3" indent="0" algn="ctr">
              <a:spcBef>
                <a:spcPts val="0"/>
              </a:spcBef>
              <a:buNone/>
              <a:defRPr sz="750" b="0" i="0" u="none" strike="noStrike" cap="none">
                <a:solidFill>
                  <a:schemeClr val="lt1"/>
                </a:solidFill>
                <a:latin typeface="Libre Franklin Medium"/>
                <a:ea typeface="Libre Franklin Medium"/>
                <a:cs typeface="Libre Franklin Medium"/>
                <a:sym typeface="Libre Franklin Medium"/>
              </a:defRPr>
            </a:lvl4pPr>
            <a:lvl5pPr marL="0" lvl="4" indent="0" algn="ctr">
              <a:spcBef>
                <a:spcPts val="0"/>
              </a:spcBef>
              <a:buNone/>
              <a:defRPr sz="750" b="0" i="0" u="none" strike="noStrike" cap="none">
                <a:solidFill>
                  <a:schemeClr val="lt1"/>
                </a:solidFill>
                <a:latin typeface="Libre Franklin Medium"/>
                <a:ea typeface="Libre Franklin Medium"/>
                <a:cs typeface="Libre Franklin Medium"/>
                <a:sym typeface="Libre Franklin Medium"/>
              </a:defRPr>
            </a:lvl5pPr>
            <a:lvl6pPr marL="0" lvl="5" indent="0" algn="ctr">
              <a:spcBef>
                <a:spcPts val="0"/>
              </a:spcBef>
              <a:buNone/>
              <a:defRPr sz="750" b="0" i="0" u="none" strike="noStrike" cap="none">
                <a:solidFill>
                  <a:schemeClr val="lt1"/>
                </a:solidFill>
                <a:latin typeface="Libre Franklin Medium"/>
                <a:ea typeface="Libre Franklin Medium"/>
                <a:cs typeface="Libre Franklin Medium"/>
                <a:sym typeface="Libre Franklin Medium"/>
              </a:defRPr>
            </a:lvl6pPr>
            <a:lvl7pPr marL="0" lvl="6" indent="0" algn="ctr">
              <a:spcBef>
                <a:spcPts val="0"/>
              </a:spcBef>
              <a:buNone/>
              <a:defRPr sz="750" b="0" i="0" u="none" strike="noStrike" cap="none">
                <a:solidFill>
                  <a:schemeClr val="lt1"/>
                </a:solidFill>
                <a:latin typeface="Libre Franklin Medium"/>
                <a:ea typeface="Libre Franklin Medium"/>
                <a:cs typeface="Libre Franklin Medium"/>
                <a:sym typeface="Libre Franklin Medium"/>
              </a:defRPr>
            </a:lvl7pPr>
            <a:lvl8pPr marL="0" lvl="7" indent="0" algn="ctr">
              <a:spcBef>
                <a:spcPts val="0"/>
              </a:spcBef>
              <a:buNone/>
              <a:defRPr sz="750" b="0" i="0" u="none" strike="noStrike" cap="none">
                <a:solidFill>
                  <a:schemeClr val="lt1"/>
                </a:solidFill>
                <a:latin typeface="Libre Franklin Medium"/>
                <a:ea typeface="Libre Franklin Medium"/>
                <a:cs typeface="Libre Franklin Medium"/>
                <a:sym typeface="Libre Franklin Medium"/>
              </a:defRPr>
            </a:lvl8pPr>
            <a:lvl9pPr marL="0" lvl="8" indent="0" algn="ctr">
              <a:spcBef>
                <a:spcPts val="0"/>
              </a:spcBef>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pic>
        <p:nvPicPr>
          <p:cNvPr id="50" name="Google Shape;50;p19"/>
          <p:cNvPicPr preferRelativeResize="0"/>
          <p:nvPr/>
        </p:nvPicPr>
        <p:blipFill rotWithShape="1">
          <a:blip r:embed="rId2">
            <a:alphaModFix/>
          </a:blip>
          <a:srcRect/>
          <a:stretch/>
        </p:blipFill>
        <p:spPr>
          <a:xfrm>
            <a:off x="410543" y="4629887"/>
            <a:ext cx="2500146" cy="264721"/>
          </a:xfrm>
          <a:prstGeom prst="rect">
            <a:avLst/>
          </a:prstGeom>
          <a:noFill/>
          <a:ln>
            <a:noFill/>
          </a:ln>
        </p:spPr>
      </p:pic>
      <p:pic>
        <p:nvPicPr>
          <p:cNvPr id="51" name="Google Shape;51;p19"/>
          <p:cNvPicPr preferRelativeResize="0"/>
          <p:nvPr/>
        </p:nvPicPr>
        <p:blipFill rotWithShape="1">
          <a:blip r:embed="rId3">
            <a:alphaModFix/>
          </a:blip>
          <a:srcRect/>
          <a:stretch/>
        </p:blipFill>
        <p:spPr>
          <a:xfrm>
            <a:off x="7810500" y="0"/>
            <a:ext cx="1333500" cy="5143500"/>
          </a:xfrm>
          <a:prstGeom prst="rect">
            <a:avLst/>
          </a:prstGeom>
          <a:noFill/>
          <a:ln>
            <a:noFill/>
          </a:ln>
        </p:spPr>
      </p:pic>
    </p:spTree>
    <p:extLst>
      <p:ext uri="{BB962C8B-B14F-4D97-AF65-F5344CB8AC3E}">
        <p14:creationId xmlns:p14="http://schemas.microsoft.com/office/powerpoint/2010/main" val="23680888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8"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8" y="1978535"/>
            <a:ext cx="5937755"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DC1690DC-24F0-2A40-83A5-2E3294856270}"/>
              </a:ext>
            </a:extLst>
          </p:cNvPr>
          <p:cNvPicPr>
            <a:picLocks noChangeAspect="1"/>
          </p:cNvPicPr>
          <p:nvPr userDrawn="1"/>
        </p:nvPicPr>
        <p:blipFill>
          <a:blip r:embed="rId9"/>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 id="2147483725" r:id="rId7"/>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5.jpg"/><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9.jpg"/><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5.jpg"/><Relationship Id="rId4" Type="http://schemas.openxmlformats.org/officeDocument/2006/relationships/image" Target="../media/image49.jp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4.jpg"/><Relationship Id="rId5" Type="http://schemas.openxmlformats.org/officeDocument/2006/relationships/image" Target="../media/image51.jpg"/><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7.jp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20.png"/><Relationship Id="rId4" Type="http://schemas.openxmlformats.org/officeDocument/2006/relationships/image" Target="../media/image6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70.jp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3.jpg"/><Relationship Id="rId5" Type="http://schemas.openxmlformats.org/officeDocument/2006/relationships/image" Target="../media/image72.png"/><Relationship Id="rId4" Type="http://schemas.openxmlformats.org/officeDocument/2006/relationships/image" Target="../media/image71.jp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4.png"/><Relationship Id="rId5" Type="http://schemas.openxmlformats.org/officeDocument/2006/relationships/image" Target="../media/image16.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urbansounddataset.weebly.com/urbansound8k.html" TargetMode="External"/><Relationship Id="rId2" Type="http://schemas.openxmlformats.org/officeDocument/2006/relationships/hyperlink" Target="http://www.inforamp.net" TargetMode="External"/><Relationship Id="rId1" Type="http://schemas.openxmlformats.org/officeDocument/2006/relationships/slideLayout" Target="../slideLayouts/slideLayout3.xml"/><Relationship Id="rId4" Type="http://schemas.openxmlformats.org/officeDocument/2006/relationships/hyperlink" Target="http://cadreforensics.com/audio/"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5.jpg"/><Relationship Id="rId7"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7622-2CFB-5E46-9FC6-A2A5142E334B}"/>
              </a:ext>
            </a:extLst>
          </p:cNvPr>
          <p:cNvSpPr>
            <a:spLocks noGrp="1"/>
          </p:cNvSpPr>
          <p:nvPr>
            <p:ph type="ctrTitle"/>
          </p:nvPr>
        </p:nvSpPr>
        <p:spPr>
          <a:xfrm>
            <a:off x="1004937" y="805505"/>
            <a:ext cx="7836311" cy="1858137"/>
          </a:xfrm>
        </p:spPr>
        <p:txBody>
          <a:bodyPr/>
          <a:lstStyle/>
          <a:p>
            <a:pPr marL="0" lvl="0" indent="0" rtl="0">
              <a:lnSpc>
                <a:spcPct val="115000"/>
              </a:lnSpc>
              <a:spcBef>
                <a:spcPts val="0"/>
              </a:spcBef>
              <a:spcAft>
                <a:spcPts val="0"/>
              </a:spcAft>
              <a:buClr>
                <a:schemeClr val="dk1"/>
              </a:buClr>
              <a:buSzPts val="4500"/>
              <a:buFont typeface="Libre Franklin Medium"/>
              <a:buNone/>
            </a:pPr>
            <a:r>
              <a:rPr lang="en-US" altLang="ko-KR" sz="3600" b="1" dirty="0">
                <a:latin typeface="+mj-lt"/>
                <a:ea typeface="Libre Franklin"/>
                <a:cs typeface="Libre Franklin"/>
                <a:sym typeface="Libre Franklin"/>
              </a:rPr>
              <a:t>Outdoor Long Range Ubiquitous Projectiles Tracking System </a:t>
            </a:r>
            <a:br>
              <a:rPr lang="en-US" altLang="ko-KR" sz="3600" b="1" dirty="0">
                <a:latin typeface="+mj-lt"/>
                <a:ea typeface="Libre Franklin"/>
                <a:cs typeface="Libre Franklin"/>
                <a:sym typeface="Libre Franklin"/>
              </a:rPr>
            </a:br>
            <a:r>
              <a:rPr lang="en-US" altLang="ko-KR" sz="3600" b="1" dirty="0">
                <a:latin typeface="+mj-lt"/>
                <a:ea typeface="Libre Franklin"/>
                <a:cs typeface="Libre Franklin"/>
                <a:sym typeface="Libre Franklin"/>
              </a:rPr>
              <a:t>Using LoRa and Computer Vision</a:t>
            </a:r>
            <a:endParaRPr lang="en-US" sz="3600" dirty="0">
              <a:latin typeface="+mj-lt"/>
            </a:endParaRPr>
          </a:p>
        </p:txBody>
      </p:sp>
      <p:sp>
        <p:nvSpPr>
          <p:cNvPr id="5" name="Text Placeholder 4">
            <a:extLst>
              <a:ext uri="{FF2B5EF4-FFF2-40B4-BE49-F238E27FC236}">
                <a16:creationId xmlns:a16="http://schemas.microsoft.com/office/drawing/2014/main" id="{EC308A9A-4D28-6849-9B4A-A7B931177850}"/>
              </a:ext>
            </a:extLst>
          </p:cNvPr>
          <p:cNvSpPr>
            <a:spLocks noGrp="1"/>
          </p:cNvSpPr>
          <p:nvPr>
            <p:ph type="body" sz="quarter" idx="13"/>
          </p:nvPr>
        </p:nvSpPr>
        <p:spPr>
          <a:xfrm>
            <a:off x="1060525" y="3432266"/>
            <a:ext cx="7022949" cy="253746"/>
          </a:xfrm>
        </p:spPr>
        <p:txBody>
          <a:bodyPr>
            <a:noAutofit/>
          </a:bodyPr>
          <a:lstStyle/>
          <a:p>
            <a:pPr algn="ctr"/>
            <a:r>
              <a:rPr lang="en-US" sz="2000" dirty="0" err="1">
                <a:solidFill>
                  <a:schemeClr val="tx1"/>
                </a:solidFill>
                <a:latin typeface="+mj-lt"/>
              </a:rPr>
              <a:t>SharpShooter</a:t>
            </a:r>
            <a:endParaRPr lang="en-US" sz="2000" dirty="0">
              <a:solidFill>
                <a:schemeClr val="tx1"/>
              </a:solidFill>
              <a:latin typeface="+mj-lt"/>
            </a:endParaRPr>
          </a:p>
        </p:txBody>
      </p:sp>
      <p:sp>
        <p:nvSpPr>
          <p:cNvPr id="6" name="Text Placeholder 5">
            <a:extLst>
              <a:ext uri="{FF2B5EF4-FFF2-40B4-BE49-F238E27FC236}">
                <a16:creationId xmlns:a16="http://schemas.microsoft.com/office/drawing/2014/main" id="{7557676A-9809-A14A-A53A-9D1ADD3D5332}"/>
              </a:ext>
            </a:extLst>
          </p:cNvPr>
          <p:cNvSpPr>
            <a:spLocks noGrp="1"/>
          </p:cNvSpPr>
          <p:nvPr>
            <p:ph type="body" sz="quarter" idx="14"/>
          </p:nvPr>
        </p:nvSpPr>
        <p:spPr>
          <a:xfrm>
            <a:off x="1060526" y="3936071"/>
            <a:ext cx="7022948" cy="253746"/>
          </a:xfrm>
        </p:spPr>
        <p:txBody>
          <a:bodyPr>
            <a:normAutofit/>
          </a:bodyPr>
          <a:lstStyle/>
          <a:p>
            <a:pPr algn="ctr"/>
            <a:r>
              <a:rPr lang="en-US" sz="1500" b="0" dirty="0">
                <a:solidFill>
                  <a:schemeClr val="bg1">
                    <a:lumMod val="75000"/>
                    <a:lumOff val="25000"/>
                  </a:schemeClr>
                </a:solidFill>
              </a:rPr>
              <a:t>12.14.2022</a:t>
            </a:r>
          </a:p>
        </p:txBody>
      </p:sp>
    </p:spTree>
    <p:extLst>
      <p:ext uri="{BB962C8B-B14F-4D97-AF65-F5344CB8AC3E}">
        <p14:creationId xmlns:p14="http://schemas.microsoft.com/office/powerpoint/2010/main" val="1025208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Networking</a:t>
            </a:r>
            <a:endParaRPr lang="en-US" b="1" dirty="0"/>
          </a:p>
        </p:txBody>
      </p:sp>
      <p:graphicFrame>
        <p:nvGraphicFramePr>
          <p:cNvPr id="2" name="Google Shape;215;g1ac8980b565_1_0">
            <a:extLst>
              <a:ext uri="{FF2B5EF4-FFF2-40B4-BE49-F238E27FC236}">
                <a16:creationId xmlns:a16="http://schemas.microsoft.com/office/drawing/2014/main" id="{2C0A1FF6-3434-D880-099C-13346CE00EEA}"/>
              </a:ext>
            </a:extLst>
          </p:cNvPr>
          <p:cNvGraphicFramePr/>
          <p:nvPr>
            <p:extLst>
              <p:ext uri="{D42A27DB-BD31-4B8C-83A1-F6EECF244321}">
                <p14:modId xmlns:p14="http://schemas.microsoft.com/office/powerpoint/2010/main" val="3040328097"/>
              </p:ext>
            </p:extLst>
          </p:nvPr>
        </p:nvGraphicFramePr>
        <p:xfrm>
          <a:off x="683537" y="1543255"/>
          <a:ext cx="7879800" cy="2209745"/>
        </p:xfrm>
        <a:graphic>
          <a:graphicData uri="http://schemas.openxmlformats.org/drawingml/2006/table">
            <a:tbl>
              <a:tblPr>
                <a:noFill/>
              </a:tblPr>
              <a:tblGrid>
                <a:gridCol w="1969950">
                  <a:extLst>
                    <a:ext uri="{9D8B030D-6E8A-4147-A177-3AD203B41FA5}">
                      <a16:colId xmlns:a16="http://schemas.microsoft.com/office/drawing/2014/main" val="20000"/>
                    </a:ext>
                  </a:extLst>
                </a:gridCol>
                <a:gridCol w="1969950">
                  <a:extLst>
                    <a:ext uri="{9D8B030D-6E8A-4147-A177-3AD203B41FA5}">
                      <a16:colId xmlns:a16="http://schemas.microsoft.com/office/drawing/2014/main" val="20001"/>
                    </a:ext>
                  </a:extLst>
                </a:gridCol>
                <a:gridCol w="1969950">
                  <a:extLst>
                    <a:ext uri="{9D8B030D-6E8A-4147-A177-3AD203B41FA5}">
                      <a16:colId xmlns:a16="http://schemas.microsoft.com/office/drawing/2014/main" val="20002"/>
                    </a:ext>
                  </a:extLst>
                </a:gridCol>
                <a:gridCol w="1969950">
                  <a:extLst>
                    <a:ext uri="{9D8B030D-6E8A-4147-A177-3AD203B41FA5}">
                      <a16:colId xmlns:a16="http://schemas.microsoft.com/office/drawing/2014/main" val="20003"/>
                    </a:ext>
                  </a:extLst>
                </a:gridCol>
              </a:tblGrid>
              <a:tr h="396200">
                <a:tc gridSpan="4">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rPr>
                        <a:t>Destination Extended Unique Identifier (</a:t>
                      </a:r>
                      <a:r>
                        <a:rPr lang="en-US" sz="1800" dirty="0">
                          <a:latin typeface="+mn-lt"/>
                        </a:rPr>
                        <a:t>6</a:t>
                      </a:r>
                      <a:r>
                        <a:rPr lang="en-US" sz="1800" u="none" strike="noStrike" cap="none" dirty="0">
                          <a:latin typeface="+mn-lt"/>
                        </a:rPr>
                        <a:t> Bytes)</a:t>
                      </a:r>
                      <a:endParaRPr sz="1800" u="none" strike="noStrike" cap="none" dirty="0">
                        <a:latin typeface="+mn-lt"/>
                      </a:endParaRPr>
                    </a:p>
                  </a:txBody>
                  <a:tcPr marL="91425" marR="91425" marT="91425" marB="91425" anchor="ctr"/>
                </a:tc>
                <a:tc hMerge="1">
                  <a:txBody>
                    <a:bodyPr/>
                    <a:lstStyle/>
                    <a:p>
                      <a:endParaRPr lang="ko-KR"/>
                    </a:p>
                  </a:txBody>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0"/>
                  </a:ext>
                </a:extLst>
              </a:tr>
              <a:tr h="609575">
                <a:tc>
                  <a:txBody>
                    <a:bodyPr/>
                    <a:lstStyle/>
                    <a:p>
                      <a:pPr marL="0" marR="0" lvl="0" indent="0" algn="ctr" rtl="0">
                        <a:lnSpc>
                          <a:spcPct val="100000"/>
                        </a:lnSpc>
                        <a:spcBef>
                          <a:spcPts val="0"/>
                        </a:spcBef>
                        <a:spcAft>
                          <a:spcPts val="0"/>
                        </a:spcAft>
                        <a:buClr>
                          <a:srgbClr val="000000"/>
                        </a:buClr>
                        <a:buSzPts val="1400"/>
                        <a:buFont typeface="Arial"/>
                        <a:buNone/>
                      </a:pPr>
                      <a:r>
                        <a:rPr lang="en-US" u="none" strike="noStrike" cap="none" dirty="0">
                          <a:latin typeface="+mn-lt"/>
                        </a:rPr>
                        <a:t>Sequence Number </a:t>
                      </a:r>
                      <a:endParaRPr u="none" strike="noStrike" cap="none" dirty="0">
                        <a:latin typeface="+mn-lt"/>
                      </a:endParaRPr>
                    </a:p>
                    <a:p>
                      <a:pPr marL="0" marR="0" lvl="0" indent="0" algn="ctr" rtl="0">
                        <a:lnSpc>
                          <a:spcPct val="100000"/>
                        </a:lnSpc>
                        <a:spcBef>
                          <a:spcPts val="0"/>
                        </a:spcBef>
                        <a:spcAft>
                          <a:spcPts val="0"/>
                        </a:spcAft>
                        <a:buClr>
                          <a:srgbClr val="000000"/>
                        </a:buClr>
                        <a:buSzPts val="1400"/>
                        <a:buFont typeface="Arial"/>
                        <a:buNone/>
                      </a:pPr>
                      <a:r>
                        <a:rPr lang="en-US" u="none" strike="noStrike" cap="none" dirty="0">
                          <a:latin typeface="+mn-lt"/>
                        </a:rPr>
                        <a:t>(</a:t>
                      </a:r>
                      <a:r>
                        <a:rPr lang="en-US" dirty="0">
                          <a:latin typeface="+mn-lt"/>
                        </a:rPr>
                        <a:t>2</a:t>
                      </a:r>
                      <a:r>
                        <a:rPr lang="en-US" u="none" strike="noStrike" cap="none" dirty="0">
                          <a:latin typeface="+mn-lt"/>
                        </a:rPr>
                        <a:t> Bytes)</a:t>
                      </a:r>
                      <a:endParaRPr u="none" strike="noStrike" cap="none" dirty="0">
                        <a:latin typeface="+mn-l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u="none" strike="noStrike" cap="none" dirty="0">
                          <a:latin typeface="+mn-lt"/>
                        </a:rPr>
                        <a:t>Flag (1 Byte)</a:t>
                      </a:r>
                      <a:endParaRPr u="none" strike="noStrike" cap="none" dirty="0">
                        <a:latin typeface="+mn-l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u="none" strike="noStrike" cap="none" dirty="0">
                          <a:latin typeface="+mn-lt"/>
                        </a:rPr>
                        <a:t>Payload Size (1 Byte)</a:t>
                      </a:r>
                      <a:endParaRPr u="none" strike="noStrike" cap="none" dirty="0">
                        <a:latin typeface="+mn-lt"/>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500"/>
                        <a:buFont typeface="Arial"/>
                        <a:buNone/>
                      </a:pPr>
                      <a:r>
                        <a:rPr lang="en-US" u="none" strike="noStrike" cap="none" dirty="0">
                          <a:latin typeface="+mn-lt"/>
                        </a:rPr>
                        <a:t>One’s Complement Checksum (2 Bytes)</a:t>
                      </a:r>
                      <a:endParaRPr u="none" strike="noStrike" cap="none" dirty="0">
                        <a:latin typeface="+mn-lt"/>
                      </a:endParaRPr>
                    </a:p>
                  </a:txBody>
                  <a:tcPr marL="91425" marR="91425" marT="91425" marB="91425" anchor="ctr"/>
                </a:tc>
                <a:extLst>
                  <a:ext uri="{0D108BD9-81ED-4DB2-BD59-A6C34878D82A}">
                    <a16:rowId xmlns:a16="http://schemas.microsoft.com/office/drawing/2014/main" val="10001"/>
                  </a:ext>
                </a:extLst>
              </a:tr>
              <a:tr h="381000">
                <a:tc rowSpan="3" gridSpan="4">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dirty="0">
                          <a:latin typeface="+mn-lt"/>
                        </a:rPr>
                        <a:t>Payload (228 Bytes)</a:t>
                      </a:r>
                      <a:endParaRPr sz="2800" u="none" strike="noStrike" cap="none" dirty="0">
                        <a:latin typeface="+mn-lt"/>
                      </a:endParaRPr>
                    </a:p>
                  </a:txBody>
                  <a:tcPr marL="91425" marR="91425" marT="91425" marB="91425" anchor="ctr"/>
                </a:tc>
                <a:tc rowSpan="3" hMerge="1">
                  <a:txBody>
                    <a:bodyPr/>
                    <a:lstStyle/>
                    <a:p>
                      <a:endParaRPr lang="ko-KR"/>
                    </a:p>
                  </a:txBody>
                  <a:tcPr/>
                </a:tc>
                <a:tc rowSpan="3" hMerge="1">
                  <a:txBody>
                    <a:bodyPr/>
                    <a:lstStyle/>
                    <a:p>
                      <a:endParaRPr lang="ko-KR"/>
                    </a:p>
                  </a:txBody>
                  <a:tcPr/>
                </a:tc>
                <a:tc rowSpan="3" hMerge="1">
                  <a:txBody>
                    <a:bodyPr/>
                    <a:lstStyle/>
                    <a:p>
                      <a:endParaRPr lang="ko-KR"/>
                    </a:p>
                  </a:txBody>
                  <a:tcPr/>
                </a:tc>
                <a:extLst>
                  <a:ext uri="{0D108BD9-81ED-4DB2-BD59-A6C34878D82A}">
                    <a16:rowId xmlns:a16="http://schemas.microsoft.com/office/drawing/2014/main" val="10002"/>
                  </a:ext>
                </a:extLst>
              </a:tr>
              <a:tr h="381000">
                <a:tc gridSpan="4" vMerge="1">
                  <a:txBody>
                    <a:bodyPr/>
                    <a:lstStyle/>
                    <a:p>
                      <a:endParaRPr lang="ko-KR"/>
                    </a:p>
                  </a:txBody>
                  <a:tcPr/>
                </a:tc>
                <a:tc hMerge="1" vMerge="1">
                  <a:txBody>
                    <a:bodyPr/>
                    <a:lstStyle/>
                    <a:p>
                      <a:endParaRPr lang="ko-KR"/>
                    </a:p>
                  </a:txBody>
                  <a:tcPr/>
                </a:tc>
                <a:tc hMerge="1" vMerge="1">
                  <a:txBody>
                    <a:bodyPr/>
                    <a:lstStyle/>
                    <a:p>
                      <a:endParaRPr lang="ko-KR"/>
                    </a:p>
                  </a:txBody>
                  <a:tcPr/>
                </a:tc>
                <a:tc hMerge="1" vMerge="1">
                  <a:txBody>
                    <a:bodyPr/>
                    <a:lstStyle/>
                    <a:p>
                      <a:endParaRPr lang="ko-KR"/>
                    </a:p>
                  </a:txBody>
                  <a:tcPr/>
                </a:tc>
                <a:extLst>
                  <a:ext uri="{0D108BD9-81ED-4DB2-BD59-A6C34878D82A}">
                    <a16:rowId xmlns:a16="http://schemas.microsoft.com/office/drawing/2014/main" val="10003"/>
                  </a:ext>
                </a:extLst>
              </a:tr>
              <a:tr h="381000">
                <a:tc gridSpan="4" vMerge="1">
                  <a:txBody>
                    <a:bodyPr/>
                    <a:lstStyle/>
                    <a:p>
                      <a:endParaRPr lang="ko-KR"/>
                    </a:p>
                  </a:txBody>
                  <a:tcPr/>
                </a:tc>
                <a:tc hMerge="1" vMerge="1">
                  <a:txBody>
                    <a:bodyPr/>
                    <a:lstStyle/>
                    <a:p>
                      <a:endParaRPr lang="ko-KR"/>
                    </a:p>
                  </a:txBody>
                  <a:tcPr/>
                </a:tc>
                <a:tc hMerge="1" vMerge="1">
                  <a:txBody>
                    <a:bodyPr/>
                    <a:lstStyle/>
                    <a:p>
                      <a:endParaRPr lang="ko-KR"/>
                    </a:p>
                  </a:txBody>
                  <a:tcPr/>
                </a:tc>
                <a:tc hMerge="1" vMerge="1">
                  <a:txBody>
                    <a:bodyPr/>
                    <a:lstStyle/>
                    <a:p>
                      <a:endParaRPr lang="ko-K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46D7E5C6-68A7-3DAF-7894-34B030DBEC1A}"/>
              </a:ext>
            </a:extLst>
          </p:cNvPr>
          <p:cNvSpPr txBox="1"/>
          <p:nvPr/>
        </p:nvSpPr>
        <p:spPr>
          <a:xfrm>
            <a:off x="1376730" y="3964543"/>
            <a:ext cx="6479663" cy="400110"/>
          </a:xfrm>
          <a:prstGeom prst="rect">
            <a:avLst/>
          </a:prstGeom>
          <a:noFill/>
        </p:spPr>
        <p:txBody>
          <a:bodyPr wrap="square">
            <a:spAutoFit/>
          </a:bodyPr>
          <a:lstStyle/>
          <a:p>
            <a:pPr algn="ctr" rtl="0">
              <a:spcBef>
                <a:spcPts val="0"/>
              </a:spcBef>
              <a:spcAft>
                <a:spcPts val="0"/>
              </a:spcAft>
            </a:pPr>
            <a:r>
              <a:rPr lang="en-US" altLang="ko-KR" sz="2000" b="1" i="0" u="none" strike="noStrike" dirty="0">
                <a:solidFill>
                  <a:srgbClr val="000000"/>
                </a:solidFill>
                <a:effectLst/>
                <a:latin typeface="+mj-lt"/>
              </a:rPr>
              <a:t>P-MPLR(Point to point Multi Packet Long Range) Protocol</a:t>
            </a:r>
            <a:endParaRPr lang="ko-KR" altLang="en-US" sz="2000" dirty="0">
              <a:latin typeface="+mj-lt"/>
            </a:endParaRPr>
          </a:p>
        </p:txBody>
      </p:sp>
      <p:pic>
        <p:nvPicPr>
          <p:cNvPr id="6" name="Google Shape;328;g1806fcc96f9_1_22">
            <a:extLst>
              <a:ext uri="{FF2B5EF4-FFF2-40B4-BE49-F238E27FC236}">
                <a16:creationId xmlns:a16="http://schemas.microsoft.com/office/drawing/2014/main" id="{B7099602-143E-8443-9C6E-6BC8DC2A2DEC}"/>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Tree>
    <p:extLst>
      <p:ext uri="{BB962C8B-B14F-4D97-AF65-F5344CB8AC3E}">
        <p14:creationId xmlns:p14="http://schemas.microsoft.com/office/powerpoint/2010/main" val="3974611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oogle Shape;328;g1806fcc96f9_1_22">
            <a:extLst>
              <a:ext uri="{FF2B5EF4-FFF2-40B4-BE49-F238E27FC236}">
                <a16:creationId xmlns:a16="http://schemas.microsoft.com/office/drawing/2014/main" id="{B3365736-35C0-BC48-B0A1-E0B391E1E29C}"/>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Networking</a:t>
            </a:r>
            <a:endParaRPr lang="en-US" b="1" dirty="0"/>
          </a:p>
        </p:txBody>
      </p:sp>
      <p:cxnSp>
        <p:nvCxnSpPr>
          <p:cNvPr id="4" name="Google Shape;223;g1b55b44daa1_0_90">
            <a:extLst>
              <a:ext uri="{FF2B5EF4-FFF2-40B4-BE49-F238E27FC236}">
                <a16:creationId xmlns:a16="http://schemas.microsoft.com/office/drawing/2014/main" id="{86284195-9E20-F7B1-6636-87FB96A50F21}"/>
              </a:ext>
            </a:extLst>
          </p:cNvPr>
          <p:cNvCxnSpPr/>
          <p:nvPr/>
        </p:nvCxnSpPr>
        <p:spPr>
          <a:xfrm>
            <a:off x="2861950" y="1181161"/>
            <a:ext cx="0" cy="3729000"/>
          </a:xfrm>
          <a:prstGeom prst="straightConnector1">
            <a:avLst/>
          </a:prstGeom>
          <a:noFill/>
          <a:ln w="28575" cap="flat" cmpd="sng">
            <a:solidFill>
              <a:schemeClr val="dk1"/>
            </a:solidFill>
            <a:prstDash val="solid"/>
            <a:round/>
            <a:headEnd type="none" w="med" len="med"/>
            <a:tailEnd type="triangle" w="med" len="med"/>
          </a:ln>
        </p:spPr>
      </p:cxnSp>
      <p:cxnSp>
        <p:nvCxnSpPr>
          <p:cNvPr id="6" name="Google Shape;224;g1b55b44daa1_0_90">
            <a:extLst>
              <a:ext uri="{FF2B5EF4-FFF2-40B4-BE49-F238E27FC236}">
                <a16:creationId xmlns:a16="http://schemas.microsoft.com/office/drawing/2014/main" id="{667D52E6-BD13-67CA-EB85-86FE742CDE96}"/>
              </a:ext>
            </a:extLst>
          </p:cNvPr>
          <p:cNvCxnSpPr/>
          <p:nvPr/>
        </p:nvCxnSpPr>
        <p:spPr>
          <a:xfrm>
            <a:off x="6291950" y="1181161"/>
            <a:ext cx="0" cy="3729000"/>
          </a:xfrm>
          <a:prstGeom prst="straightConnector1">
            <a:avLst/>
          </a:prstGeom>
          <a:noFill/>
          <a:ln w="28575" cap="flat" cmpd="sng">
            <a:solidFill>
              <a:schemeClr val="dk1"/>
            </a:solidFill>
            <a:prstDash val="solid"/>
            <a:round/>
            <a:headEnd type="none" w="med" len="med"/>
            <a:tailEnd type="triangle" w="med" len="med"/>
          </a:ln>
        </p:spPr>
      </p:cxnSp>
      <p:sp>
        <p:nvSpPr>
          <p:cNvPr id="8" name="Google Shape;225;g1b55b44daa1_0_90">
            <a:extLst>
              <a:ext uri="{FF2B5EF4-FFF2-40B4-BE49-F238E27FC236}">
                <a16:creationId xmlns:a16="http://schemas.microsoft.com/office/drawing/2014/main" id="{BAF842FA-C94B-072C-CCFF-635B7F45D6C0}"/>
              </a:ext>
            </a:extLst>
          </p:cNvPr>
          <p:cNvSpPr txBox="1"/>
          <p:nvPr/>
        </p:nvSpPr>
        <p:spPr>
          <a:xfrm>
            <a:off x="2122712" y="759801"/>
            <a:ext cx="150222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mj-lt"/>
                <a:ea typeface="Libre Franklin Medium"/>
                <a:cs typeface="Libre Franklin Medium"/>
                <a:sym typeface="Libre Franklin Medium"/>
              </a:rPr>
              <a:t>Transmitter</a:t>
            </a:r>
            <a:endParaRPr sz="2000" dirty="0">
              <a:latin typeface="+mj-lt"/>
              <a:ea typeface="Libre Franklin Medium"/>
              <a:cs typeface="Libre Franklin Medium"/>
              <a:sym typeface="Libre Franklin Medium"/>
            </a:endParaRPr>
          </a:p>
        </p:txBody>
      </p:sp>
      <p:sp>
        <p:nvSpPr>
          <p:cNvPr id="9" name="Google Shape;226;g1b55b44daa1_0_90">
            <a:extLst>
              <a:ext uri="{FF2B5EF4-FFF2-40B4-BE49-F238E27FC236}">
                <a16:creationId xmlns:a16="http://schemas.microsoft.com/office/drawing/2014/main" id="{1CB5E4F5-DF0D-A2A5-6B91-3499A5D5A4B0}"/>
              </a:ext>
            </a:extLst>
          </p:cNvPr>
          <p:cNvSpPr txBox="1"/>
          <p:nvPr/>
        </p:nvSpPr>
        <p:spPr>
          <a:xfrm>
            <a:off x="5668500" y="772661"/>
            <a:ext cx="11994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mj-lt"/>
                <a:ea typeface="Libre Franklin Medium"/>
                <a:cs typeface="Libre Franklin Medium"/>
                <a:sym typeface="Libre Franklin Medium"/>
              </a:rPr>
              <a:t>Receiver</a:t>
            </a:r>
            <a:endParaRPr sz="2000" dirty="0">
              <a:latin typeface="+mj-lt"/>
              <a:ea typeface="Libre Franklin Medium"/>
              <a:cs typeface="Libre Franklin Medium"/>
              <a:sym typeface="Libre Franklin Medium"/>
            </a:endParaRPr>
          </a:p>
        </p:txBody>
      </p:sp>
      <p:cxnSp>
        <p:nvCxnSpPr>
          <p:cNvPr id="10" name="Google Shape;227;g1b55b44daa1_0_90">
            <a:extLst>
              <a:ext uri="{FF2B5EF4-FFF2-40B4-BE49-F238E27FC236}">
                <a16:creationId xmlns:a16="http://schemas.microsoft.com/office/drawing/2014/main" id="{4812D4AD-060A-FF8A-4CEB-30F1F3BD0A40}"/>
              </a:ext>
            </a:extLst>
          </p:cNvPr>
          <p:cNvCxnSpPr/>
          <p:nvPr/>
        </p:nvCxnSpPr>
        <p:spPr>
          <a:xfrm>
            <a:off x="2885700" y="1383061"/>
            <a:ext cx="3420000" cy="0"/>
          </a:xfrm>
          <a:prstGeom prst="straightConnector1">
            <a:avLst/>
          </a:prstGeom>
          <a:noFill/>
          <a:ln w="19050" cap="flat" cmpd="sng">
            <a:solidFill>
              <a:srgbClr val="CC0000"/>
            </a:solidFill>
            <a:prstDash val="solid"/>
            <a:round/>
            <a:headEnd type="none" w="med" len="med"/>
            <a:tailEnd type="triangle" w="med" len="med"/>
          </a:ln>
        </p:spPr>
      </p:cxnSp>
      <p:cxnSp>
        <p:nvCxnSpPr>
          <p:cNvPr id="11" name="Google Shape;228;g1b55b44daa1_0_90">
            <a:extLst>
              <a:ext uri="{FF2B5EF4-FFF2-40B4-BE49-F238E27FC236}">
                <a16:creationId xmlns:a16="http://schemas.microsoft.com/office/drawing/2014/main" id="{D954280A-F628-53D5-A46D-76C33990D71A}"/>
              </a:ext>
            </a:extLst>
          </p:cNvPr>
          <p:cNvCxnSpPr/>
          <p:nvPr/>
        </p:nvCxnSpPr>
        <p:spPr>
          <a:xfrm rot="10800000">
            <a:off x="2862000" y="1987711"/>
            <a:ext cx="3420000" cy="0"/>
          </a:xfrm>
          <a:prstGeom prst="straightConnector1">
            <a:avLst/>
          </a:prstGeom>
          <a:noFill/>
          <a:ln w="19050" cap="flat" cmpd="sng">
            <a:solidFill>
              <a:srgbClr val="3D85C6"/>
            </a:solidFill>
            <a:prstDash val="solid"/>
            <a:round/>
            <a:headEnd type="none" w="med" len="med"/>
            <a:tailEnd type="triangle" w="med" len="med"/>
          </a:ln>
        </p:spPr>
      </p:cxnSp>
      <p:sp>
        <p:nvSpPr>
          <p:cNvPr id="12" name="Google Shape;229;g1b55b44daa1_0_90">
            <a:extLst>
              <a:ext uri="{FF2B5EF4-FFF2-40B4-BE49-F238E27FC236}">
                <a16:creationId xmlns:a16="http://schemas.microsoft.com/office/drawing/2014/main" id="{0A1B7CBE-21E5-CED1-7044-1EA0020B235C}"/>
              </a:ext>
            </a:extLst>
          </p:cNvPr>
          <p:cNvSpPr txBox="1"/>
          <p:nvPr/>
        </p:nvSpPr>
        <p:spPr>
          <a:xfrm>
            <a:off x="4297950" y="1036786"/>
            <a:ext cx="5580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a:solidFill>
                  <a:srgbClr val="CC0000"/>
                </a:solidFill>
                <a:latin typeface="+mj-lt"/>
                <a:ea typeface="Libre Franklin"/>
                <a:cs typeface="Libre Franklin"/>
                <a:sym typeface="Libre Franklin"/>
              </a:rPr>
              <a:t>SYN</a:t>
            </a:r>
            <a:endParaRPr sz="1600" b="1" dirty="0">
              <a:solidFill>
                <a:srgbClr val="CC0000"/>
              </a:solidFill>
              <a:latin typeface="+mj-lt"/>
              <a:ea typeface="Libre Franklin"/>
              <a:cs typeface="Libre Franklin"/>
              <a:sym typeface="Libre Franklin"/>
            </a:endParaRPr>
          </a:p>
        </p:txBody>
      </p:sp>
      <p:sp>
        <p:nvSpPr>
          <p:cNvPr id="13" name="Google Shape;230;g1b55b44daa1_0_90">
            <a:extLst>
              <a:ext uri="{FF2B5EF4-FFF2-40B4-BE49-F238E27FC236}">
                <a16:creationId xmlns:a16="http://schemas.microsoft.com/office/drawing/2014/main" id="{91C1563E-A6D7-8A28-DB4B-43DF091BFB56}"/>
              </a:ext>
            </a:extLst>
          </p:cNvPr>
          <p:cNvSpPr txBox="1"/>
          <p:nvPr/>
        </p:nvSpPr>
        <p:spPr>
          <a:xfrm>
            <a:off x="4070002" y="1592455"/>
            <a:ext cx="1007031"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a:solidFill>
                  <a:srgbClr val="3D85C6"/>
                </a:solidFill>
                <a:latin typeface="+mj-lt"/>
                <a:ea typeface="Libre Franklin"/>
                <a:cs typeface="Libre Franklin"/>
                <a:sym typeface="Libre Franklin"/>
              </a:rPr>
              <a:t>SYN-ACK</a:t>
            </a:r>
            <a:endParaRPr sz="1600" b="1" dirty="0">
              <a:solidFill>
                <a:srgbClr val="3D85C6"/>
              </a:solidFill>
              <a:latin typeface="+mj-lt"/>
              <a:ea typeface="Libre Franklin"/>
              <a:cs typeface="Libre Franklin"/>
              <a:sym typeface="Libre Franklin"/>
            </a:endParaRPr>
          </a:p>
        </p:txBody>
      </p:sp>
      <p:cxnSp>
        <p:nvCxnSpPr>
          <p:cNvPr id="14" name="Google Shape;231;g1b55b44daa1_0_90">
            <a:extLst>
              <a:ext uri="{FF2B5EF4-FFF2-40B4-BE49-F238E27FC236}">
                <a16:creationId xmlns:a16="http://schemas.microsoft.com/office/drawing/2014/main" id="{15C53E20-7E7E-3995-EAFA-98550EBBA350}"/>
              </a:ext>
            </a:extLst>
          </p:cNvPr>
          <p:cNvCxnSpPr/>
          <p:nvPr/>
        </p:nvCxnSpPr>
        <p:spPr>
          <a:xfrm>
            <a:off x="2885700" y="2664199"/>
            <a:ext cx="3420000" cy="0"/>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232;g1b55b44daa1_0_90">
            <a:extLst>
              <a:ext uri="{FF2B5EF4-FFF2-40B4-BE49-F238E27FC236}">
                <a16:creationId xmlns:a16="http://schemas.microsoft.com/office/drawing/2014/main" id="{31E8C12D-47C6-3CF3-22CF-E159805B184F}"/>
              </a:ext>
            </a:extLst>
          </p:cNvPr>
          <p:cNvSpPr txBox="1"/>
          <p:nvPr/>
        </p:nvSpPr>
        <p:spPr>
          <a:xfrm>
            <a:off x="4143000" y="2294899"/>
            <a:ext cx="8679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a:solidFill>
                  <a:srgbClr val="CC0000"/>
                </a:solidFill>
                <a:latin typeface="+mj-lt"/>
                <a:ea typeface="Libre Franklin"/>
                <a:cs typeface="Libre Franklin"/>
                <a:sym typeface="Libre Franklin"/>
              </a:rPr>
              <a:t>DATA</a:t>
            </a:r>
            <a:endParaRPr sz="1600" b="1" dirty="0">
              <a:solidFill>
                <a:srgbClr val="CC0000"/>
              </a:solidFill>
              <a:latin typeface="+mj-lt"/>
              <a:ea typeface="Libre Franklin"/>
              <a:cs typeface="Libre Franklin"/>
              <a:sym typeface="Libre Franklin"/>
            </a:endParaRPr>
          </a:p>
        </p:txBody>
      </p:sp>
      <p:cxnSp>
        <p:nvCxnSpPr>
          <p:cNvPr id="16" name="Google Shape;233;g1b55b44daa1_0_90">
            <a:extLst>
              <a:ext uri="{FF2B5EF4-FFF2-40B4-BE49-F238E27FC236}">
                <a16:creationId xmlns:a16="http://schemas.microsoft.com/office/drawing/2014/main" id="{EC1113AB-8741-1418-D949-DF1DAE587951}"/>
              </a:ext>
            </a:extLst>
          </p:cNvPr>
          <p:cNvCxnSpPr/>
          <p:nvPr/>
        </p:nvCxnSpPr>
        <p:spPr>
          <a:xfrm rot="10800000">
            <a:off x="2885700" y="3795511"/>
            <a:ext cx="3420000" cy="0"/>
          </a:xfrm>
          <a:prstGeom prst="straightConnector1">
            <a:avLst/>
          </a:prstGeom>
          <a:noFill/>
          <a:ln w="19050" cap="flat" cmpd="sng">
            <a:solidFill>
              <a:srgbClr val="3D85C6"/>
            </a:solidFill>
            <a:prstDash val="solid"/>
            <a:round/>
            <a:headEnd type="none" w="med" len="med"/>
            <a:tailEnd type="triangle" w="med" len="med"/>
          </a:ln>
        </p:spPr>
      </p:cxnSp>
      <p:sp>
        <p:nvSpPr>
          <p:cNvPr id="17" name="Google Shape;234;g1b55b44daa1_0_90">
            <a:extLst>
              <a:ext uri="{FF2B5EF4-FFF2-40B4-BE49-F238E27FC236}">
                <a16:creationId xmlns:a16="http://schemas.microsoft.com/office/drawing/2014/main" id="{CA749E86-4167-DD01-425F-DB28223D0A49}"/>
              </a:ext>
            </a:extLst>
          </p:cNvPr>
          <p:cNvSpPr txBox="1"/>
          <p:nvPr/>
        </p:nvSpPr>
        <p:spPr>
          <a:xfrm>
            <a:off x="4104900" y="3426211"/>
            <a:ext cx="944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a:solidFill>
                  <a:srgbClr val="3D85C6"/>
                </a:solidFill>
                <a:latin typeface="+mj-lt"/>
                <a:ea typeface="Libre Franklin"/>
                <a:cs typeface="Libre Franklin"/>
                <a:sym typeface="Libre Franklin"/>
              </a:rPr>
              <a:t>BVACK</a:t>
            </a:r>
            <a:endParaRPr sz="1600" b="1" dirty="0">
              <a:solidFill>
                <a:srgbClr val="3D85C6"/>
              </a:solidFill>
              <a:latin typeface="+mj-lt"/>
              <a:ea typeface="Libre Franklin"/>
              <a:cs typeface="Libre Franklin"/>
              <a:sym typeface="Libre Franklin"/>
            </a:endParaRPr>
          </a:p>
        </p:txBody>
      </p:sp>
      <p:cxnSp>
        <p:nvCxnSpPr>
          <p:cNvPr id="18" name="Google Shape;235;g1b55b44daa1_0_90">
            <a:extLst>
              <a:ext uri="{FF2B5EF4-FFF2-40B4-BE49-F238E27FC236}">
                <a16:creationId xmlns:a16="http://schemas.microsoft.com/office/drawing/2014/main" id="{3AAA0E17-8199-4B5A-CF7E-A864746541C6}"/>
              </a:ext>
            </a:extLst>
          </p:cNvPr>
          <p:cNvCxnSpPr/>
          <p:nvPr/>
        </p:nvCxnSpPr>
        <p:spPr>
          <a:xfrm>
            <a:off x="2885700" y="2816599"/>
            <a:ext cx="3420000" cy="0"/>
          </a:xfrm>
          <a:prstGeom prst="straightConnector1">
            <a:avLst/>
          </a:prstGeom>
          <a:noFill/>
          <a:ln w="19050" cap="flat" cmpd="sng">
            <a:solidFill>
              <a:srgbClr val="CC0000"/>
            </a:solidFill>
            <a:prstDash val="solid"/>
            <a:round/>
            <a:headEnd type="none" w="med" len="med"/>
            <a:tailEnd type="triangle" w="med" len="med"/>
          </a:ln>
        </p:spPr>
      </p:cxnSp>
      <p:cxnSp>
        <p:nvCxnSpPr>
          <p:cNvPr id="19" name="Google Shape;236;g1b55b44daa1_0_90">
            <a:extLst>
              <a:ext uri="{FF2B5EF4-FFF2-40B4-BE49-F238E27FC236}">
                <a16:creationId xmlns:a16="http://schemas.microsoft.com/office/drawing/2014/main" id="{7334DF04-1500-A008-E2EB-41C54B80D8E5}"/>
              </a:ext>
            </a:extLst>
          </p:cNvPr>
          <p:cNvCxnSpPr/>
          <p:nvPr/>
        </p:nvCxnSpPr>
        <p:spPr>
          <a:xfrm>
            <a:off x="2885700" y="2968999"/>
            <a:ext cx="3420000" cy="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237;g1b55b44daa1_0_90">
            <a:extLst>
              <a:ext uri="{FF2B5EF4-FFF2-40B4-BE49-F238E27FC236}">
                <a16:creationId xmlns:a16="http://schemas.microsoft.com/office/drawing/2014/main" id="{89BC58C8-F7B3-725C-03FD-964ACCA8F65A}"/>
              </a:ext>
            </a:extLst>
          </p:cNvPr>
          <p:cNvCxnSpPr/>
          <p:nvPr/>
        </p:nvCxnSpPr>
        <p:spPr>
          <a:xfrm>
            <a:off x="2885700" y="3121399"/>
            <a:ext cx="3420000" cy="0"/>
          </a:xfrm>
          <a:prstGeom prst="straightConnector1">
            <a:avLst/>
          </a:prstGeom>
          <a:noFill/>
          <a:ln w="19050" cap="flat" cmpd="sng">
            <a:solidFill>
              <a:srgbClr val="CC0000"/>
            </a:solidFill>
            <a:prstDash val="solid"/>
            <a:round/>
            <a:headEnd type="none" w="med" len="med"/>
            <a:tailEnd type="triangle" w="med" len="med"/>
          </a:ln>
        </p:spPr>
      </p:cxnSp>
      <p:cxnSp>
        <p:nvCxnSpPr>
          <p:cNvPr id="21" name="Google Shape;238;g1b55b44daa1_0_90">
            <a:extLst>
              <a:ext uri="{FF2B5EF4-FFF2-40B4-BE49-F238E27FC236}">
                <a16:creationId xmlns:a16="http://schemas.microsoft.com/office/drawing/2014/main" id="{6D89A34F-D235-6EA8-7E05-CB615821C86B}"/>
              </a:ext>
            </a:extLst>
          </p:cNvPr>
          <p:cNvCxnSpPr/>
          <p:nvPr/>
        </p:nvCxnSpPr>
        <p:spPr>
          <a:xfrm>
            <a:off x="2885700" y="3273799"/>
            <a:ext cx="3420000" cy="0"/>
          </a:xfrm>
          <a:prstGeom prst="straightConnector1">
            <a:avLst/>
          </a:prstGeom>
          <a:noFill/>
          <a:ln w="19050" cap="flat" cmpd="sng">
            <a:solidFill>
              <a:srgbClr val="CC0000"/>
            </a:solidFill>
            <a:prstDash val="solid"/>
            <a:round/>
            <a:headEnd type="none" w="med" len="med"/>
            <a:tailEnd type="triangle" w="med" len="med"/>
          </a:ln>
        </p:spPr>
      </p:cxnSp>
      <p:cxnSp>
        <p:nvCxnSpPr>
          <p:cNvPr id="22" name="Google Shape;239;g1b55b44daa1_0_90">
            <a:extLst>
              <a:ext uri="{FF2B5EF4-FFF2-40B4-BE49-F238E27FC236}">
                <a16:creationId xmlns:a16="http://schemas.microsoft.com/office/drawing/2014/main" id="{A29A7030-8B01-BFA1-533F-044E076A3065}"/>
              </a:ext>
            </a:extLst>
          </p:cNvPr>
          <p:cNvCxnSpPr/>
          <p:nvPr/>
        </p:nvCxnSpPr>
        <p:spPr>
          <a:xfrm rot="10800000">
            <a:off x="2885700" y="4536761"/>
            <a:ext cx="3420000" cy="0"/>
          </a:xfrm>
          <a:prstGeom prst="straightConnector1">
            <a:avLst/>
          </a:prstGeom>
          <a:noFill/>
          <a:ln w="19050" cap="flat" cmpd="sng">
            <a:solidFill>
              <a:srgbClr val="674EA7"/>
            </a:solidFill>
            <a:prstDash val="solid"/>
            <a:round/>
            <a:headEnd type="none" w="med" len="med"/>
            <a:tailEnd type="triangle" w="med" len="med"/>
          </a:ln>
        </p:spPr>
      </p:cxnSp>
      <p:cxnSp>
        <p:nvCxnSpPr>
          <p:cNvPr id="23" name="Google Shape;240;g1b55b44daa1_0_90">
            <a:extLst>
              <a:ext uri="{FF2B5EF4-FFF2-40B4-BE49-F238E27FC236}">
                <a16:creationId xmlns:a16="http://schemas.microsoft.com/office/drawing/2014/main" id="{1783B1BF-6051-28E0-A3CC-1A9D50C15996}"/>
              </a:ext>
            </a:extLst>
          </p:cNvPr>
          <p:cNvCxnSpPr/>
          <p:nvPr/>
        </p:nvCxnSpPr>
        <p:spPr>
          <a:xfrm>
            <a:off x="2933200" y="4536761"/>
            <a:ext cx="3353700" cy="0"/>
          </a:xfrm>
          <a:prstGeom prst="straightConnector1">
            <a:avLst/>
          </a:prstGeom>
          <a:noFill/>
          <a:ln w="19050" cap="flat" cmpd="sng">
            <a:solidFill>
              <a:srgbClr val="674EA7"/>
            </a:solidFill>
            <a:prstDash val="solid"/>
            <a:round/>
            <a:headEnd type="none" w="med" len="med"/>
            <a:tailEnd type="triangle" w="med" len="med"/>
          </a:ln>
        </p:spPr>
      </p:cxnSp>
      <p:sp>
        <p:nvSpPr>
          <p:cNvPr id="24" name="Google Shape;241;g1b55b44daa1_0_90">
            <a:extLst>
              <a:ext uri="{FF2B5EF4-FFF2-40B4-BE49-F238E27FC236}">
                <a16:creationId xmlns:a16="http://schemas.microsoft.com/office/drawing/2014/main" id="{95CCFA8E-D351-022F-F031-F2851FA62EB3}"/>
              </a:ext>
            </a:extLst>
          </p:cNvPr>
          <p:cNvSpPr txBox="1"/>
          <p:nvPr/>
        </p:nvSpPr>
        <p:spPr>
          <a:xfrm>
            <a:off x="3743700" y="4147261"/>
            <a:ext cx="16665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a:solidFill>
                  <a:srgbClr val="674EA7"/>
                </a:solidFill>
                <a:latin typeface="+mj-lt"/>
                <a:ea typeface="Libre Franklin"/>
                <a:cs typeface="Libre Franklin"/>
                <a:sym typeface="Libre Franklin"/>
              </a:rPr>
              <a:t>4-handshake</a:t>
            </a:r>
            <a:endParaRPr sz="1600" b="1" dirty="0">
              <a:solidFill>
                <a:srgbClr val="674EA7"/>
              </a:solidFill>
              <a:latin typeface="+mj-lt"/>
              <a:ea typeface="Libre Franklin"/>
              <a:cs typeface="Libre Franklin"/>
              <a:sym typeface="Libre Franklin"/>
            </a:endParaRPr>
          </a:p>
        </p:txBody>
      </p:sp>
      <p:cxnSp>
        <p:nvCxnSpPr>
          <p:cNvPr id="25" name="Google Shape;242;g1b55b44daa1_0_90">
            <a:extLst>
              <a:ext uri="{FF2B5EF4-FFF2-40B4-BE49-F238E27FC236}">
                <a16:creationId xmlns:a16="http://schemas.microsoft.com/office/drawing/2014/main" id="{A155CD83-BBAC-A751-965A-D6431E218060}"/>
              </a:ext>
            </a:extLst>
          </p:cNvPr>
          <p:cNvCxnSpPr/>
          <p:nvPr/>
        </p:nvCxnSpPr>
        <p:spPr>
          <a:xfrm rot="10800000" flipH="1">
            <a:off x="1959425" y="2416211"/>
            <a:ext cx="914400" cy="914400"/>
          </a:xfrm>
          <a:prstGeom prst="bentConnector3">
            <a:avLst>
              <a:gd name="adj1" fmla="val 0"/>
            </a:avLst>
          </a:prstGeom>
          <a:noFill/>
          <a:ln w="19050" cap="flat" cmpd="sng">
            <a:solidFill>
              <a:schemeClr val="dk2"/>
            </a:solidFill>
            <a:prstDash val="solid"/>
            <a:round/>
            <a:headEnd type="none" w="med" len="med"/>
            <a:tailEnd type="triangle" w="med" len="med"/>
          </a:ln>
        </p:spPr>
      </p:cxnSp>
      <p:cxnSp>
        <p:nvCxnSpPr>
          <p:cNvPr id="26" name="Google Shape;243;g1b55b44daa1_0_90">
            <a:extLst>
              <a:ext uri="{FF2B5EF4-FFF2-40B4-BE49-F238E27FC236}">
                <a16:creationId xmlns:a16="http://schemas.microsoft.com/office/drawing/2014/main" id="{0B1B06D4-106C-AB24-77A0-D8385D4D0F75}"/>
              </a:ext>
            </a:extLst>
          </p:cNvPr>
          <p:cNvCxnSpPr/>
          <p:nvPr/>
        </p:nvCxnSpPr>
        <p:spPr>
          <a:xfrm rot="10800000">
            <a:off x="1959425" y="3306811"/>
            <a:ext cx="914400" cy="890700"/>
          </a:xfrm>
          <a:prstGeom prst="bentConnector3">
            <a:avLst>
              <a:gd name="adj1" fmla="val 100000"/>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772946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28;g1806fcc96f9_1_22">
            <a:extLst>
              <a:ext uri="{FF2B5EF4-FFF2-40B4-BE49-F238E27FC236}">
                <a16:creationId xmlns:a16="http://schemas.microsoft.com/office/drawing/2014/main" id="{F43B881D-E462-5C40-89E4-30BE1478F2B0}"/>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Sound Detection</a:t>
            </a:r>
            <a:endParaRPr lang="en-US" dirty="0"/>
          </a:p>
        </p:txBody>
      </p:sp>
      <p:graphicFrame>
        <p:nvGraphicFramePr>
          <p:cNvPr id="2" name="Google Shape;251;g1ab7cffbad9_1_50">
            <a:extLst>
              <a:ext uri="{FF2B5EF4-FFF2-40B4-BE49-F238E27FC236}">
                <a16:creationId xmlns:a16="http://schemas.microsoft.com/office/drawing/2014/main" id="{D95A4A62-DC03-4E1B-6BD6-EE712EE4DA84}"/>
              </a:ext>
            </a:extLst>
          </p:cNvPr>
          <p:cNvGraphicFramePr/>
          <p:nvPr>
            <p:extLst>
              <p:ext uri="{D42A27DB-BD31-4B8C-83A1-F6EECF244321}">
                <p14:modId xmlns:p14="http://schemas.microsoft.com/office/powerpoint/2010/main" val="4248110597"/>
              </p:ext>
            </p:extLst>
          </p:nvPr>
        </p:nvGraphicFramePr>
        <p:xfrm>
          <a:off x="683537" y="844731"/>
          <a:ext cx="3337560" cy="4133934"/>
        </p:xfrm>
        <a:graphic>
          <a:graphicData uri="http://schemas.openxmlformats.org/drawingml/2006/table">
            <a:tbl>
              <a:tblPr>
                <a:noFill/>
              </a:tblPr>
              <a:tblGrid>
                <a:gridCol w="1668780">
                  <a:extLst>
                    <a:ext uri="{9D8B030D-6E8A-4147-A177-3AD203B41FA5}">
                      <a16:colId xmlns:a16="http://schemas.microsoft.com/office/drawing/2014/main" val="20000"/>
                    </a:ext>
                  </a:extLst>
                </a:gridCol>
                <a:gridCol w="1668780">
                  <a:extLst>
                    <a:ext uri="{9D8B030D-6E8A-4147-A177-3AD203B41FA5}">
                      <a16:colId xmlns:a16="http://schemas.microsoft.com/office/drawing/2014/main" val="20001"/>
                    </a:ext>
                  </a:extLst>
                </a:gridCol>
              </a:tblGrid>
              <a:tr h="302424">
                <a:tc>
                  <a:txBody>
                    <a:bodyPr/>
                    <a:lstStyle/>
                    <a:p>
                      <a:pPr marL="0" lvl="0" indent="0" algn="ctr" rtl="0">
                        <a:lnSpc>
                          <a:spcPct val="115000"/>
                        </a:lnSpc>
                        <a:spcBef>
                          <a:spcPts val="0"/>
                        </a:spcBef>
                        <a:spcAft>
                          <a:spcPts val="0"/>
                        </a:spcAft>
                        <a:buNone/>
                      </a:pPr>
                      <a:r>
                        <a:rPr lang="en-US" sz="1500" b="1" dirty="0">
                          <a:solidFill>
                            <a:srgbClr val="FFFFFF"/>
                          </a:solidFill>
                        </a:rPr>
                        <a:t>Class</a:t>
                      </a:r>
                      <a:endParaRPr sz="1500" b="1" dirty="0">
                        <a:solidFill>
                          <a:srgbClr val="FFFFFF"/>
                        </a:solidFill>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38075" cap="flat" cmpd="sng">
                      <a:solidFill>
                        <a:srgbClr val="000000"/>
                      </a:solidFill>
                      <a:prstDash val="solid"/>
                      <a:round/>
                      <a:headEnd type="none" w="sm" len="sm"/>
                      <a:tailEnd type="none" w="sm" len="sm"/>
                    </a:lnB>
                    <a:solidFill>
                      <a:srgbClr val="8E6F3E"/>
                    </a:solidFill>
                  </a:tcPr>
                </a:tc>
                <a:tc>
                  <a:txBody>
                    <a:bodyPr/>
                    <a:lstStyle/>
                    <a:p>
                      <a:pPr marL="0" lvl="0" indent="0" algn="ctr" rtl="0">
                        <a:lnSpc>
                          <a:spcPct val="115000"/>
                        </a:lnSpc>
                        <a:spcBef>
                          <a:spcPts val="0"/>
                        </a:spcBef>
                        <a:spcAft>
                          <a:spcPts val="0"/>
                        </a:spcAft>
                        <a:buNone/>
                      </a:pPr>
                      <a:r>
                        <a:rPr lang="en-US" sz="1500" b="1" dirty="0">
                          <a:solidFill>
                            <a:srgbClr val="FFFFFF"/>
                          </a:solidFill>
                        </a:rPr>
                        <a:t># of Data</a:t>
                      </a:r>
                      <a:endParaRPr sz="1500" b="1" dirty="0">
                        <a:solidFill>
                          <a:srgbClr val="FFFFFF"/>
                        </a:solidFill>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38075" cap="flat" cmpd="sng">
                      <a:solidFill>
                        <a:srgbClr val="000000"/>
                      </a:solidFill>
                      <a:prstDash val="solid"/>
                      <a:round/>
                      <a:headEnd type="none" w="sm" len="sm"/>
                      <a:tailEnd type="none" w="sm" len="sm"/>
                    </a:lnB>
                    <a:solidFill>
                      <a:srgbClr val="8E6F3E"/>
                    </a:solidFill>
                  </a:tcPr>
                </a:tc>
                <a:extLst>
                  <a:ext uri="{0D108BD9-81ED-4DB2-BD59-A6C34878D82A}">
                    <a16:rowId xmlns:a16="http://schemas.microsoft.com/office/drawing/2014/main" val="10000"/>
                  </a:ext>
                </a:extLst>
              </a:tr>
              <a:tr h="345591">
                <a:tc>
                  <a:txBody>
                    <a:bodyPr/>
                    <a:lstStyle/>
                    <a:p>
                      <a:pPr marL="0" lvl="0" indent="0" algn="ctr" rtl="0">
                        <a:lnSpc>
                          <a:spcPct val="115000"/>
                        </a:lnSpc>
                        <a:spcBef>
                          <a:spcPts val="0"/>
                        </a:spcBef>
                        <a:spcAft>
                          <a:spcPts val="0"/>
                        </a:spcAft>
                        <a:buNone/>
                      </a:pPr>
                      <a:r>
                        <a:rPr lang="en-US" sz="1500" b="1">
                          <a:solidFill>
                            <a:srgbClr val="FF0000"/>
                          </a:solidFill>
                        </a:rPr>
                        <a:t>Gun Shot</a:t>
                      </a:r>
                      <a:endParaRPr sz="1500" b="1">
                        <a:solidFill>
                          <a:srgbClr val="FF0000"/>
                        </a:solidFill>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38075"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tc>
                  <a:txBody>
                    <a:bodyPr/>
                    <a:lstStyle/>
                    <a:p>
                      <a:pPr marL="0" lvl="0" indent="0" algn="ctr" rtl="0">
                        <a:lnSpc>
                          <a:spcPct val="115000"/>
                        </a:lnSpc>
                        <a:spcBef>
                          <a:spcPts val="0"/>
                        </a:spcBef>
                        <a:spcAft>
                          <a:spcPts val="0"/>
                        </a:spcAft>
                        <a:buNone/>
                      </a:pPr>
                      <a:r>
                        <a:rPr lang="en-US" sz="1500" b="1">
                          <a:solidFill>
                            <a:srgbClr val="FF0000"/>
                          </a:solidFill>
                        </a:rPr>
                        <a:t>6,560</a:t>
                      </a:r>
                      <a:endParaRPr sz="1500" b="1">
                        <a:solidFill>
                          <a:srgbClr val="FF0000"/>
                        </a:solidFill>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38075"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extLst>
                  <a:ext uri="{0D108BD9-81ED-4DB2-BD59-A6C34878D82A}">
                    <a16:rowId xmlns:a16="http://schemas.microsoft.com/office/drawing/2014/main" val="10001"/>
                  </a:ext>
                </a:extLst>
              </a:tr>
              <a:tr h="345591">
                <a:tc>
                  <a:txBody>
                    <a:bodyPr/>
                    <a:lstStyle/>
                    <a:p>
                      <a:pPr marL="0" lvl="0" indent="0" algn="ctr" rtl="0">
                        <a:lnSpc>
                          <a:spcPct val="115000"/>
                        </a:lnSpc>
                        <a:spcBef>
                          <a:spcPts val="0"/>
                        </a:spcBef>
                        <a:spcAft>
                          <a:spcPts val="0"/>
                        </a:spcAft>
                        <a:buNone/>
                      </a:pPr>
                      <a:r>
                        <a:rPr lang="en-US" sz="1500" b="1" dirty="0"/>
                        <a:t>Air Conditioner</a:t>
                      </a:r>
                      <a:endParaRPr sz="1500" b="1" dirty="0"/>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tc>
                  <a:txBody>
                    <a:bodyPr/>
                    <a:lstStyle/>
                    <a:p>
                      <a:pPr marL="0" lvl="0" indent="0" algn="ctr" rtl="0">
                        <a:lnSpc>
                          <a:spcPct val="115000"/>
                        </a:lnSpc>
                        <a:spcBef>
                          <a:spcPts val="0"/>
                        </a:spcBef>
                        <a:spcAft>
                          <a:spcPts val="0"/>
                        </a:spcAft>
                        <a:buNone/>
                      </a:pPr>
                      <a:r>
                        <a:rPr lang="en-US" sz="1500" b="1"/>
                        <a:t>1,000</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extLst>
                  <a:ext uri="{0D108BD9-81ED-4DB2-BD59-A6C34878D82A}">
                    <a16:rowId xmlns:a16="http://schemas.microsoft.com/office/drawing/2014/main" val="10002"/>
                  </a:ext>
                </a:extLst>
              </a:tr>
              <a:tr h="345591">
                <a:tc>
                  <a:txBody>
                    <a:bodyPr/>
                    <a:lstStyle/>
                    <a:p>
                      <a:pPr marL="0" lvl="0" indent="0" algn="ctr" rtl="0">
                        <a:lnSpc>
                          <a:spcPct val="115000"/>
                        </a:lnSpc>
                        <a:spcBef>
                          <a:spcPts val="0"/>
                        </a:spcBef>
                        <a:spcAft>
                          <a:spcPts val="0"/>
                        </a:spcAft>
                        <a:buNone/>
                      </a:pPr>
                      <a:r>
                        <a:rPr lang="en-US" sz="1500" b="1"/>
                        <a:t>Car Horn</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tc>
                  <a:txBody>
                    <a:bodyPr/>
                    <a:lstStyle/>
                    <a:p>
                      <a:pPr marL="0" lvl="0" indent="0" algn="ctr" rtl="0">
                        <a:lnSpc>
                          <a:spcPct val="115000"/>
                        </a:lnSpc>
                        <a:spcBef>
                          <a:spcPts val="0"/>
                        </a:spcBef>
                        <a:spcAft>
                          <a:spcPts val="0"/>
                        </a:spcAft>
                        <a:buNone/>
                      </a:pPr>
                      <a:r>
                        <a:rPr lang="en-US" sz="1500" b="1" dirty="0"/>
                        <a:t>429</a:t>
                      </a:r>
                      <a:endParaRPr sz="1500" b="1" dirty="0"/>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extLst>
                  <a:ext uri="{0D108BD9-81ED-4DB2-BD59-A6C34878D82A}">
                    <a16:rowId xmlns:a16="http://schemas.microsoft.com/office/drawing/2014/main" val="10003"/>
                  </a:ext>
                </a:extLst>
              </a:tr>
              <a:tr h="345591">
                <a:tc>
                  <a:txBody>
                    <a:bodyPr/>
                    <a:lstStyle/>
                    <a:p>
                      <a:pPr marL="0" lvl="0" indent="0" algn="ctr" rtl="0">
                        <a:lnSpc>
                          <a:spcPct val="115000"/>
                        </a:lnSpc>
                        <a:spcBef>
                          <a:spcPts val="0"/>
                        </a:spcBef>
                        <a:spcAft>
                          <a:spcPts val="0"/>
                        </a:spcAft>
                        <a:buNone/>
                      </a:pPr>
                      <a:r>
                        <a:rPr lang="en-US" sz="1500" b="1"/>
                        <a:t>Children Playing</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tc>
                  <a:txBody>
                    <a:bodyPr/>
                    <a:lstStyle/>
                    <a:p>
                      <a:pPr marL="0" lvl="0" indent="0" algn="ctr" rtl="0">
                        <a:lnSpc>
                          <a:spcPct val="115000"/>
                        </a:lnSpc>
                        <a:spcBef>
                          <a:spcPts val="0"/>
                        </a:spcBef>
                        <a:spcAft>
                          <a:spcPts val="0"/>
                        </a:spcAft>
                        <a:buNone/>
                      </a:pPr>
                      <a:r>
                        <a:rPr lang="en-US" sz="1500" b="1"/>
                        <a:t>1,000</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extLst>
                  <a:ext uri="{0D108BD9-81ED-4DB2-BD59-A6C34878D82A}">
                    <a16:rowId xmlns:a16="http://schemas.microsoft.com/office/drawing/2014/main" val="10004"/>
                  </a:ext>
                </a:extLst>
              </a:tr>
              <a:tr h="345591">
                <a:tc>
                  <a:txBody>
                    <a:bodyPr/>
                    <a:lstStyle/>
                    <a:p>
                      <a:pPr marL="0" lvl="0" indent="0" algn="ctr" rtl="0">
                        <a:lnSpc>
                          <a:spcPct val="115000"/>
                        </a:lnSpc>
                        <a:spcBef>
                          <a:spcPts val="0"/>
                        </a:spcBef>
                        <a:spcAft>
                          <a:spcPts val="0"/>
                        </a:spcAft>
                        <a:buNone/>
                      </a:pPr>
                      <a:r>
                        <a:rPr lang="en-US" sz="1500" b="1"/>
                        <a:t>Dog Bark</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tc>
                  <a:txBody>
                    <a:bodyPr/>
                    <a:lstStyle/>
                    <a:p>
                      <a:pPr marL="0" lvl="0" indent="0" algn="ctr" rtl="0">
                        <a:lnSpc>
                          <a:spcPct val="115000"/>
                        </a:lnSpc>
                        <a:spcBef>
                          <a:spcPts val="0"/>
                        </a:spcBef>
                        <a:spcAft>
                          <a:spcPts val="0"/>
                        </a:spcAft>
                        <a:buNone/>
                      </a:pPr>
                      <a:r>
                        <a:rPr lang="en-US" sz="1500" b="1"/>
                        <a:t>1,000</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extLst>
                  <a:ext uri="{0D108BD9-81ED-4DB2-BD59-A6C34878D82A}">
                    <a16:rowId xmlns:a16="http://schemas.microsoft.com/office/drawing/2014/main" val="10005"/>
                  </a:ext>
                </a:extLst>
              </a:tr>
              <a:tr h="345591">
                <a:tc>
                  <a:txBody>
                    <a:bodyPr/>
                    <a:lstStyle/>
                    <a:p>
                      <a:pPr marL="0" lvl="0" indent="0" algn="ctr" rtl="0">
                        <a:lnSpc>
                          <a:spcPct val="115000"/>
                        </a:lnSpc>
                        <a:spcBef>
                          <a:spcPts val="0"/>
                        </a:spcBef>
                        <a:spcAft>
                          <a:spcPts val="0"/>
                        </a:spcAft>
                        <a:buNone/>
                      </a:pPr>
                      <a:r>
                        <a:rPr lang="en-US" sz="1500" b="1"/>
                        <a:t>Drilling</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tc>
                  <a:txBody>
                    <a:bodyPr/>
                    <a:lstStyle/>
                    <a:p>
                      <a:pPr marL="0" lvl="0" indent="0" algn="ctr" rtl="0">
                        <a:lnSpc>
                          <a:spcPct val="115000"/>
                        </a:lnSpc>
                        <a:spcBef>
                          <a:spcPts val="0"/>
                        </a:spcBef>
                        <a:spcAft>
                          <a:spcPts val="0"/>
                        </a:spcAft>
                        <a:buNone/>
                      </a:pPr>
                      <a:r>
                        <a:rPr lang="en-US" sz="1500" b="1"/>
                        <a:t>1,000</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extLst>
                  <a:ext uri="{0D108BD9-81ED-4DB2-BD59-A6C34878D82A}">
                    <a16:rowId xmlns:a16="http://schemas.microsoft.com/office/drawing/2014/main" val="10006"/>
                  </a:ext>
                </a:extLst>
              </a:tr>
              <a:tr h="345591">
                <a:tc>
                  <a:txBody>
                    <a:bodyPr/>
                    <a:lstStyle/>
                    <a:p>
                      <a:pPr marL="0" lvl="0" indent="0" algn="ctr" rtl="0">
                        <a:lnSpc>
                          <a:spcPct val="115000"/>
                        </a:lnSpc>
                        <a:spcBef>
                          <a:spcPts val="0"/>
                        </a:spcBef>
                        <a:spcAft>
                          <a:spcPts val="0"/>
                        </a:spcAft>
                        <a:buNone/>
                      </a:pPr>
                      <a:r>
                        <a:rPr lang="en-US" sz="1500" b="1"/>
                        <a:t>Engine Idling</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tc>
                  <a:txBody>
                    <a:bodyPr/>
                    <a:lstStyle/>
                    <a:p>
                      <a:pPr marL="0" lvl="0" indent="0" algn="ctr" rtl="0">
                        <a:lnSpc>
                          <a:spcPct val="115000"/>
                        </a:lnSpc>
                        <a:spcBef>
                          <a:spcPts val="0"/>
                        </a:spcBef>
                        <a:spcAft>
                          <a:spcPts val="0"/>
                        </a:spcAft>
                        <a:buNone/>
                      </a:pPr>
                      <a:r>
                        <a:rPr lang="en-US" sz="1500" b="1"/>
                        <a:t>1,000</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extLst>
                  <a:ext uri="{0D108BD9-81ED-4DB2-BD59-A6C34878D82A}">
                    <a16:rowId xmlns:a16="http://schemas.microsoft.com/office/drawing/2014/main" val="10007"/>
                  </a:ext>
                </a:extLst>
              </a:tr>
              <a:tr h="345591">
                <a:tc>
                  <a:txBody>
                    <a:bodyPr/>
                    <a:lstStyle/>
                    <a:p>
                      <a:pPr marL="0" lvl="0" indent="0" algn="ctr" rtl="0">
                        <a:lnSpc>
                          <a:spcPct val="115000"/>
                        </a:lnSpc>
                        <a:spcBef>
                          <a:spcPts val="0"/>
                        </a:spcBef>
                        <a:spcAft>
                          <a:spcPts val="0"/>
                        </a:spcAft>
                        <a:buNone/>
                      </a:pPr>
                      <a:r>
                        <a:rPr lang="en-US" sz="1500" b="1"/>
                        <a:t>Jackhammer</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tc>
                  <a:txBody>
                    <a:bodyPr/>
                    <a:lstStyle/>
                    <a:p>
                      <a:pPr marL="0" lvl="0" indent="0" algn="ctr" rtl="0">
                        <a:lnSpc>
                          <a:spcPct val="115000"/>
                        </a:lnSpc>
                        <a:spcBef>
                          <a:spcPts val="0"/>
                        </a:spcBef>
                        <a:spcAft>
                          <a:spcPts val="0"/>
                        </a:spcAft>
                        <a:buNone/>
                      </a:pPr>
                      <a:r>
                        <a:rPr lang="en-US" sz="1500" b="1"/>
                        <a:t>1,000</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extLst>
                  <a:ext uri="{0D108BD9-81ED-4DB2-BD59-A6C34878D82A}">
                    <a16:rowId xmlns:a16="http://schemas.microsoft.com/office/drawing/2014/main" val="10008"/>
                  </a:ext>
                </a:extLst>
              </a:tr>
              <a:tr h="345591">
                <a:tc>
                  <a:txBody>
                    <a:bodyPr/>
                    <a:lstStyle/>
                    <a:p>
                      <a:pPr marL="0" lvl="0" indent="0" algn="ctr" rtl="0">
                        <a:lnSpc>
                          <a:spcPct val="115000"/>
                        </a:lnSpc>
                        <a:spcBef>
                          <a:spcPts val="0"/>
                        </a:spcBef>
                        <a:spcAft>
                          <a:spcPts val="0"/>
                        </a:spcAft>
                        <a:buNone/>
                      </a:pPr>
                      <a:r>
                        <a:rPr lang="en-US" sz="1500" b="1"/>
                        <a:t>Siren</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tc>
                  <a:txBody>
                    <a:bodyPr/>
                    <a:lstStyle/>
                    <a:p>
                      <a:pPr marL="0" lvl="0" indent="0" algn="ctr" rtl="0">
                        <a:lnSpc>
                          <a:spcPct val="115000"/>
                        </a:lnSpc>
                        <a:spcBef>
                          <a:spcPts val="0"/>
                        </a:spcBef>
                        <a:spcAft>
                          <a:spcPts val="0"/>
                        </a:spcAft>
                        <a:buNone/>
                      </a:pPr>
                      <a:r>
                        <a:rPr lang="en-US" sz="1500" b="1"/>
                        <a:t>929</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DBD5CE"/>
                    </a:solidFill>
                  </a:tcPr>
                </a:tc>
                <a:extLst>
                  <a:ext uri="{0D108BD9-81ED-4DB2-BD59-A6C34878D82A}">
                    <a16:rowId xmlns:a16="http://schemas.microsoft.com/office/drawing/2014/main" val="10009"/>
                  </a:ext>
                </a:extLst>
              </a:tr>
              <a:tr h="345591">
                <a:tc>
                  <a:txBody>
                    <a:bodyPr/>
                    <a:lstStyle/>
                    <a:p>
                      <a:pPr marL="0" lvl="0" indent="0" algn="ctr" rtl="0">
                        <a:lnSpc>
                          <a:spcPct val="115000"/>
                        </a:lnSpc>
                        <a:spcBef>
                          <a:spcPts val="0"/>
                        </a:spcBef>
                        <a:spcAft>
                          <a:spcPts val="0"/>
                        </a:spcAft>
                        <a:buNone/>
                      </a:pPr>
                      <a:r>
                        <a:rPr lang="en-US" sz="1500" b="1"/>
                        <a:t>Speech</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tc>
                  <a:txBody>
                    <a:bodyPr/>
                    <a:lstStyle/>
                    <a:p>
                      <a:pPr marL="0" lvl="0" indent="0" algn="ctr" rtl="0">
                        <a:lnSpc>
                          <a:spcPct val="115000"/>
                        </a:lnSpc>
                        <a:spcBef>
                          <a:spcPts val="0"/>
                        </a:spcBef>
                        <a:spcAft>
                          <a:spcPts val="0"/>
                        </a:spcAft>
                        <a:buNone/>
                      </a:pPr>
                      <a:r>
                        <a:rPr lang="en-US" sz="1500" b="1"/>
                        <a:t>581</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extLst>
                  <a:ext uri="{0D108BD9-81ED-4DB2-BD59-A6C34878D82A}">
                    <a16:rowId xmlns:a16="http://schemas.microsoft.com/office/drawing/2014/main" val="10010"/>
                  </a:ext>
                </a:extLst>
              </a:tr>
              <a:tr h="345591">
                <a:tc>
                  <a:txBody>
                    <a:bodyPr/>
                    <a:lstStyle/>
                    <a:p>
                      <a:pPr marL="0" lvl="0" indent="0" algn="ctr" rtl="0">
                        <a:lnSpc>
                          <a:spcPct val="115000"/>
                        </a:lnSpc>
                        <a:spcBef>
                          <a:spcPts val="0"/>
                        </a:spcBef>
                        <a:spcAft>
                          <a:spcPts val="0"/>
                        </a:spcAft>
                        <a:buNone/>
                      </a:pPr>
                      <a:r>
                        <a:rPr lang="en-US" sz="1500" b="1">
                          <a:solidFill>
                            <a:schemeClr val="dk1"/>
                          </a:solidFill>
                        </a:rPr>
                        <a:t>Street Music</a:t>
                      </a:r>
                      <a:endParaRPr sz="1500" b="1"/>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tc>
                  <a:txBody>
                    <a:bodyPr/>
                    <a:lstStyle/>
                    <a:p>
                      <a:pPr marL="0" lvl="0" indent="0" algn="ctr" rtl="0">
                        <a:lnSpc>
                          <a:spcPct val="115000"/>
                        </a:lnSpc>
                        <a:spcBef>
                          <a:spcPts val="0"/>
                        </a:spcBef>
                        <a:spcAft>
                          <a:spcPts val="0"/>
                        </a:spcAft>
                        <a:buNone/>
                      </a:pPr>
                      <a:r>
                        <a:rPr lang="en-US" sz="1500" b="1" dirty="0">
                          <a:solidFill>
                            <a:schemeClr val="dk1"/>
                          </a:solidFill>
                        </a:rPr>
                        <a:t>1,000</a:t>
                      </a:r>
                      <a:endParaRPr sz="1500" b="1" dirty="0"/>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EEBE8"/>
                    </a:solidFill>
                  </a:tcPr>
                </a:tc>
                <a:extLst>
                  <a:ext uri="{0D108BD9-81ED-4DB2-BD59-A6C34878D82A}">
                    <a16:rowId xmlns:a16="http://schemas.microsoft.com/office/drawing/2014/main" val="10011"/>
                  </a:ext>
                </a:extLst>
              </a:tr>
            </a:tbl>
          </a:graphicData>
        </a:graphic>
      </p:graphicFrame>
      <p:pic>
        <p:nvPicPr>
          <p:cNvPr id="7" name="Google Shape;252;g1ab7cffbad9_1_50">
            <a:extLst>
              <a:ext uri="{FF2B5EF4-FFF2-40B4-BE49-F238E27FC236}">
                <a16:creationId xmlns:a16="http://schemas.microsoft.com/office/drawing/2014/main" id="{4A89FD9D-B28C-0A46-82EA-E0F8053C9156}"/>
              </a:ext>
            </a:extLst>
          </p:cNvPr>
          <p:cNvPicPr preferRelativeResize="0"/>
          <p:nvPr/>
        </p:nvPicPr>
        <p:blipFill>
          <a:blip r:embed="rId4">
            <a:alphaModFix/>
          </a:blip>
          <a:stretch>
            <a:fillRect/>
          </a:stretch>
        </p:blipFill>
        <p:spPr>
          <a:xfrm>
            <a:off x="4572000" y="1922400"/>
            <a:ext cx="4086687" cy="2059375"/>
          </a:xfrm>
          <a:prstGeom prst="rect">
            <a:avLst/>
          </a:prstGeom>
          <a:noFill/>
          <a:ln>
            <a:noFill/>
          </a:ln>
        </p:spPr>
      </p:pic>
      <p:sp>
        <p:nvSpPr>
          <p:cNvPr id="10" name="Google Shape;253;g1ab7cffbad9_1_50">
            <a:extLst>
              <a:ext uri="{FF2B5EF4-FFF2-40B4-BE49-F238E27FC236}">
                <a16:creationId xmlns:a16="http://schemas.microsoft.com/office/drawing/2014/main" id="{DF436F72-ABBE-C746-8BBB-6927DD8EA987}"/>
              </a:ext>
            </a:extLst>
          </p:cNvPr>
          <p:cNvSpPr txBox="1"/>
          <p:nvPr/>
        </p:nvSpPr>
        <p:spPr>
          <a:xfrm>
            <a:off x="4572000" y="2161402"/>
            <a:ext cx="3926308" cy="156963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ibre Franklin Medium"/>
              <a:buChar char="●"/>
            </a:pPr>
            <a:r>
              <a:rPr lang="en-US" b="1" dirty="0">
                <a:ea typeface="Libre Franklin Medium"/>
                <a:cs typeface="Libre Franklin Medium"/>
                <a:sym typeface="Libre Franklin Medium"/>
              </a:rPr>
              <a:t>Urbansound8K</a:t>
            </a:r>
            <a:endParaRPr b="1" dirty="0">
              <a:ea typeface="Libre Franklin Medium"/>
              <a:cs typeface="Libre Franklin Medium"/>
              <a:sym typeface="Libre Franklin Medium"/>
            </a:endParaRPr>
          </a:p>
          <a:p>
            <a:pPr marL="0" lvl="0" indent="0" algn="l" rtl="0">
              <a:spcBef>
                <a:spcPts val="0"/>
              </a:spcBef>
              <a:spcAft>
                <a:spcPts val="0"/>
              </a:spcAft>
              <a:buNone/>
            </a:pPr>
            <a:endParaRPr b="1" dirty="0">
              <a:ea typeface="Libre Franklin Medium"/>
              <a:cs typeface="Libre Franklin Medium"/>
              <a:sym typeface="Libre Franklin Medium"/>
            </a:endParaRPr>
          </a:p>
          <a:p>
            <a:pPr marL="457200" lvl="0" indent="-317500" algn="l" rtl="0">
              <a:spcBef>
                <a:spcPts val="0"/>
              </a:spcBef>
              <a:spcAft>
                <a:spcPts val="0"/>
              </a:spcAft>
              <a:buSzPts val="1400"/>
              <a:buFont typeface="Libre Franklin Medium"/>
              <a:buChar char="●"/>
            </a:pPr>
            <a:r>
              <a:rPr lang="en-US" b="1" dirty="0">
                <a:ea typeface="Libre Franklin Medium"/>
                <a:cs typeface="Libre Franklin Medium"/>
                <a:sym typeface="Libre Franklin Medium"/>
              </a:rPr>
              <a:t>Gunshot Audio Forensics Data</a:t>
            </a:r>
            <a:endParaRPr b="1" dirty="0">
              <a:ea typeface="Libre Franklin Medium"/>
              <a:cs typeface="Libre Franklin Medium"/>
              <a:sym typeface="Libre Franklin Medium"/>
            </a:endParaRPr>
          </a:p>
          <a:p>
            <a:pPr marL="0" lvl="0" indent="0" algn="l" rtl="0">
              <a:spcBef>
                <a:spcPts val="0"/>
              </a:spcBef>
              <a:spcAft>
                <a:spcPts val="0"/>
              </a:spcAft>
              <a:buNone/>
            </a:pPr>
            <a:endParaRPr b="1" dirty="0">
              <a:ea typeface="Libre Franklin Medium"/>
              <a:cs typeface="Libre Franklin Medium"/>
              <a:sym typeface="Libre Franklin Medium"/>
            </a:endParaRPr>
          </a:p>
          <a:p>
            <a:pPr marL="457200" lvl="0" indent="-317500" algn="l" rtl="0">
              <a:spcBef>
                <a:spcPts val="0"/>
              </a:spcBef>
              <a:spcAft>
                <a:spcPts val="0"/>
              </a:spcAft>
              <a:buSzPts val="1400"/>
              <a:buFont typeface="Libre Franklin Medium"/>
              <a:buChar char="●"/>
            </a:pPr>
            <a:r>
              <a:rPr lang="en-US" b="1" dirty="0">
                <a:ea typeface="Libre Franklin Medium"/>
                <a:cs typeface="Libre Franklin Medium"/>
                <a:sym typeface="Libre Franklin Medium"/>
              </a:rPr>
              <a:t>Voice &amp; Shooting range sound</a:t>
            </a:r>
            <a:endParaRPr b="1" dirty="0">
              <a:ea typeface="Libre Franklin Medium"/>
              <a:cs typeface="Libre Franklin Medium"/>
              <a:sym typeface="Libre Franklin Medium"/>
            </a:endParaRPr>
          </a:p>
        </p:txBody>
      </p:sp>
    </p:spTree>
    <p:extLst>
      <p:ext uri="{BB962C8B-B14F-4D97-AF65-F5344CB8AC3E}">
        <p14:creationId xmlns:p14="http://schemas.microsoft.com/office/powerpoint/2010/main" val="181593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Google Shape;328;g1806fcc96f9_1_22">
            <a:extLst>
              <a:ext uri="{FF2B5EF4-FFF2-40B4-BE49-F238E27FC236}">
                <a16:creationId xmlns:a16="http://schemas.microsoft.com/office/drawing/2014/main" id="{F3DBAC4D-D94E-8A46-8D27-A765C493D2C0}"/>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Sound Detection</a:t>
            </a:r>
            <a:endParaRPr lang="en-US" dirty="0"/>
          </a:p>
        </p:txBody>
      </p:sp>
      <p:pic>
        <p:nvPicPr>
          <p:cNvPr id="3" name="Google Shape;261;g1806fcc96f9_1_7">
            <a:extLst>
              <a:ext uri="{FF2B5EF4-FFF2-40B4-BE49-F238E27FC236}">
                <a16:creationId xmlns:a16="http://schemas.microsoft.com/office/drawing/2014/main" id="{B0410DAD-628C-E997-1EF8-A5CBDAEB4CBC}"/>
              </a:ext>
            </a:extLst>
          </p:cNvPr>
          <p:cNvPicPr preferRelativeResize="0"/>
          <p:nvPr/>
        </p:nvPicPr>
        <p:blipFill>
          <a:blip r:embed="rId4">
            <a:alphaModFix/>
          </a:blip>
          <a:stretch>
            <a:fillRect/>
          </a:stretch>
        </p:blipFill>
        <p:spPr>
          <a:xfrm>
            <a:off x="6057524" y="1731060"/>
            <a:ext cx="2035502" cy="631125"/>
          </a:xfrm>
          <a:prstGeom prst="rect">
            <a:avLst/>
          </a:prstGeom>
          <a:noFill/>
          <a:ln>
            <a:noFill/>
          </a:ln>
        </p:spPr>
      </p:pic>
      <p:pic>
        <p:nvPicPr>
          <p:cNvPr id="4" name="Google Shape;262;g1806fcc96f9_1_7">
            <a:extLst>
              <a:ext uri="{FF2B5EF4-FFF2-40B4-BE49-F238E27FC236}">
                <a16:creationId xmlns:a16="http://schemas.microsoft.com/office/drawing/2014/main" id="{CFA45620-FAE0-19D5-B7CD-7C4D620A74D9}"/>
              </a:ext>
            </a:extLst>
          </p:cNvPr>
          <p:cNvPicPr preferRelativeResize="0"/>
          <p:nvPr/>
        </p:nvPicPr>
        <p:blipFill rotWithShape="1">
          <a:blip r:embed="rId5">
            <a:alphaModFix/>
          </a:blip>
          <a:srcRect r="22172"/>
          <a:stretch/>
        </p:blipFill>
        <p:spPr>
          <a:xfrm>
            <a:off x="1272475" y="485808"/>
            <a:ext cx="3379380" cy="1028887"/>
          </a:xfrm>
          <a:prstGeom prst="rect">
            <a:avLst/>
          </a:prstGeom>
          <a:noFill/>
          <a:ln>
            <a:noFill/>
          </a:ln>
        </p:spPr>
      </p:pic>
      <p:sp>
        <p:nvSpPr>
          <p:cNvPr id="6" name="Google Shape;263;g1806fcc96f9_1_7">
            <a:extLst>
              <a:ext uri="{FF2B5EF4-FFF2-40B4-BE49-F238E27FC236}">
                <a16:creationId xmlns:a16="http://schemas.microsoft.com/office/drawing/2014/main" id="{6966644F-A2CD-C28F-7EBE-B5DAC81697AD}"/>
              </a:ext>
            </a:extLst>
          </p:cNvPr>
          <p:cNvSpPr txBox="1"/>
          <p:nvPr/>
        </p:nvSpPr>
        <p:spPr>
          <a:xfrm>
            <a:off x="95844" y="732163"/>
            <a:ext cx="1103706"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dirty="0">
                <a:latin typeface="Libre Franklin Medium"/>
                <a:ea typeface="Libre Franklin Medium"/>
                <a:cs typeface="Libre Franklin Medium"/>
                <a:sym typeface="Libre Franklin Medium"/>
              </a:rPr>
              <a:t>Input </a:t>
            </a:r>
            <a:endParaRPr sz="1200" b="1" dirty="0">
              <a:latin typeface="Libre Franklin Medium"/>
              <a:ea typeface="Libre Franklin Medium"/>
              <a:cs typeface="Libre Franklin Medium"/>
              <a:sym typeface="Libre Franklin Medium"/>
            </a:endParaRPr>
          </a:p>
          <a:p>
            <a:pPr marL="0" lvl="0" indent="0" algn="ctr" rtl="0">
              <a:spcBef>
                <a:spcPts val="0"/>
              </a:spcBef>
              <a:spcAft>
                <a:spcPts val="0"/>
              </a:spcAft>
              <a:buNone/>
            </a:pPr>
            <a:r>
              <a:rPr lang="en-US" sz="1200" b="1" dirty="0">
                <a:latin typeface="Libre Franklin Medium"/>
                <a:ea typeface="Libre Franklin Medium"/>
                <a:cs typeface="Libre Franklin Medium"/>
                <a:sym typeface="Libre Franklin Medium"/>
              </a:rPr>
              <a:t>Signal</a:t>
            </a:r>
            <a:endParaRPr sz="1200" b="1" dirty="0">
              <a:latin typeface="Libre Franklin Medium"/>
              <a:ea typeface="Libre Franklin Medium"/>
              <a:cs typeface="Libre Franklin Medium"/>
              <a:sym typeface="Libre Franklin Medium"/>
            </a:endParaRPr>
          </a:p>
        </p:txBody>
      </p:sp>
      <p:sp>
        <p:nvSpPr>
          <p:cNvPr id="7" name="Google Shape;264;g1806fcc96f9_1_7">
            <a:extLst>
              <a:ext uri="{FF2B5EF4-FFF2-40B4-BE49-F238E27FC236}">
                <a16:creationId xmlns:a16="http://schemas.microsoft.com/office/drawing/2014/main" id="{75C13CC5-F957-7362-9C06-6FE441623F2D}"/>
              </a:ext>
            </a:extLst>
          </p:cNvPr>
          <p:cNvSpPr txBox="1"/>
          <p:nvPr/>
        </p:nvSpPr>
        <p:spPr>
          <a:xfrm>
            <a:off x="95844" y="1471013"/>
            <a:ext cx="1108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dirty="0">
                <a:latin typeface="Libre Franklin Medium"/>
                <a:ea typeface="Libre Franklin Medium"/>
                <a:cs typeface="Libre Franklin Medium"/>
                <a:sym typeface="Libre Franklin Medium"/>
              </a:rPr>
              <a:t>Overlapping Window</a:t>
            </a:r>
            <a:endParaRPr sz="1200" b="1" dirty="0">
              <a:latin typeface="Libre Franklin Medium"/>
              <a:ea typeface="Libre Franklin Medium"/>
              <a:cs typeface="Libre Franklin Medium"/>
              <a:sym typeface="Libre Franklin Medium"/>
            </a:endParaRPr>
          </a:p>
        </p:txBody>
      </p:sp>
      <p:sp>
        <p:nvSpPr>
          <p:cNvPr id="10" name="Google Shape;265;g1806fcc96f9_1_7">
            <a:extLst>
              <a:ext uri="{FF2B5EF4-FFF2-40B4-BE49-F238E27FC236}">
                <a16:creationId xmlns:a16="http://schemas.microsoft.com/office/drawing/2014/main" id="{EE165758-61D0-E544-0026-6B383047ED7C}"/>
              </a:ext>
            </a:extLst>
          </p:cNvPr>
          <p:cNvSpPr txBox="1"/>
          <p:nvPr/>
        </p:nvSpPr>
        <p:spPr>
          <a:xfrm>
            <a:off x="91050" y="2987880"/>
            <a:ext cx="1108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dirty="0">
                <a:latin typeface="Libre Franklin Medium"/>
                <a:ea typeface="Libre Franklin Medium"/>
                <a:cs typeface="Libre Franklin Medium"/>
                <a:sym typeface="Libre Franklin Medium"/>
              </a:rPr>
              <a:t>Windowed segments</a:t>
            </a:r>
            <a:endParaRPr sz="1200" b="1" dirty="0">
              <a:latin typeface="Libre Franklin Medium"/>
              <a:ea typeface="Libre Franklin Medium"/>
              <a:cs typeface="Libre Franklin Medium"/>
              <a:sym typeface="Libre Franklin Medium"/>
            </a:endParaRPr>
          </a:p>
        </p:txBody>
      </p:sp>
      <p:sp>
        <p:nvSpPr>
          <p:cNvPr id="11" name="Google Shape;266;g1806fcc96f9_1_7">
            <a:extLst>
              <a:ext uri="{FF2B5EF4-FFF2-40B4-BE49-F238E27FC236}">
                <a16:creationId xmlns:a16="http://schemas.microsoft.com/office/drawing/2014/main" id="{295229CB-9EBA-7F70-52C9-451C626AA6EF}"/>
              </a:ext>
            </a:extLst>
          </p:cNvPr>
          <p:cNvSpPr txBox="1"/>
          <p:nvPr/>
        </p:nvSpPr>
        <p:spPr>
          <a:xfrm>
            <a:off x="1342310" y="2917142"/>
            <a:ext cx="7251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dirty="0">
                <a:latin typeface="Libre Franklin"/>
                <a:ea typeface="Libre Franklin"/>
                <a:cs typeface="Libre Franklin"/>
                <a:sym typeface="Libre Franklin"/>
              </a:rPr>
              <a:t>FFT</a:t>
            </a:r>
            <a:endParaRPr sz="1000" b="1" dirty="0">
              <a:latin typeface="Libre Franklin"/>
              <a:ea typeface="Libre Franklin"/>
              <a:cs typeface="Libre Franklin"/>
              <a:sym typeface="Libre Franklin"/>
            </a:endParaRPr>
          </a:p>
        </p:txBody>
      </p:sp>
      <p:sp>
        <p:nvSpPr>
          <p:cNvPr id="12" name="Google Shape;267;g1806fcc96f9_1_7">
            <a:extLst>
              <a:ext uri="{FF2B5EF4-FFF2-40B4-BE49-F238E27FC236}">
                <a16:creationId xmlns:a16="http://schemas.microsoft.com/office/drawing/2014/main" id="{5D28850E-FEFC-FF3D-1984-CD7C36E526AD}"/>
              </a:ext>
            </a:extLst>
          </p:cNvPr>
          <p:cNvSpPr txBox="1"/>
          <p:nvPr/>
        </p:nvSpPr>
        <p:spPr>
          <a:xfrm>
            <a:off x="1293602" y="3905625"/>
            <a:ext cx="1177709"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Libre Franklin Medium"/>
                <a:ea typeface="Libre Franklin Medium"/>
                <a:cs typeface="Libre Franklin Medium"/>
                <a:sym typeface="Libre Franklin Medium"/>
              </a:rPr>
              <a:t>FFT Length</a:t>
            </a:r>
            <a:endParaRPr sz="1000" dirty="0">
              <a:latin typeface="Libre Franklin Medium"/>
              <a:ea typeface="Libre Franklin Medium"/>
              <a:cs typeface="Libre Franklin Medium"/>
              <a:sym typeface="Libre Franklin Medium"/>
            </a:endParaRPr>
          </a:p>
        </p:txBody>
      </p:sp>
      <p:sp>
        <p:nvSpPr>
          <p:cNvPr id="13" name="Google Shape;268;g1806fcc96f9_1_7">
            <a:extLst>
              <a:ext uri="{FF2B5EF4-FFF2-40B4-BE49-F238E27FC236}">
                <a16:creationId xmlns:a16="http://schemas.microsoft.com/office/drawing/2014/main" id="{B7F303C5-854E-7059-CD57-1AEA97022989}"/>
              </a:ext>
            </a:extLst>
          </p:cNvPr>
          <p:cNvSpPr txBox="1"/>
          <p:nvPr/>
        </p:nvSpPr>
        <p:spPr>
          <a:xfrm>
            <a:off x="1245681" y="3290878"/>
            <a:ext cx="12036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latin typeface="Libre Franklin Medium"/>
                <a:ea typeface="Libre Franklin Medium"/>
                <a:cs typeface="Libre Franklin Medium"/>
                <a:sym typeface="Libre Franklin Medium"/>
              </a:rPr>
              <a:t>FFT Output 1</a:t>
            </a:r>
            <a:endParaRPr sz="1200">
              <a:latin typeface="Libre Franklin Medium"/>
              <a:ea typeface="Libre Franklin Medium"/>
              <a:cs typeface="Libre Franklin Medium"/>
              <a:sym typeface="Libre Franklin Medium"/>
            </a:endParaRPr>
          </a:p>
        </p:txBody>
      </p:sp>
      <p:grpSp>
        <p:nvGrpSpPr>
          <p:cNvPr id="14" name="Google Shape;269;g1806fcc96f9_1_7">
            <a:extLst>
              <a:ext uri="{FF2B5EF4-FFF2-40B4-BE49-F238E27FC236}">
                <a16:creationId xmlns:a16="http://schemas.microsoft.com/office/drawing/2014/main" id="{45A94D6D-55A3-831A-9A41-BDB3C88F2F69}"/>
              </a:ext>
            </a:extLst>
          </p:cNvPr>
          <p:cNvGrpSpPr/>
          <p:nvPr/>
        </p:nvGrpSpPr>
        <p:grpSpPr>
          <a:xfrm>
            <a:off x="1257300" y="1589299"/>
            <a:ext cx="2454550" cy="284152"/>
            <a:chOff x="852675" y="1893050"/>
            <a:chExt cx="2454550" cy="219000"/>
          </a:xfrm>
        </p:grpSpPr>
        <p:grpSp>
          <p:nvGrpSpPr>
            <p:cNvPr id="15" name="Google Shape;270;g1806fcc96f9_1_7">
              <a:extLst>
                <a:ext uri="{FF2B5EF4-FFF2-40B4-BE49-F238E27FC236}">
                  <a16:creationId xmlns:a16="http://schemas.microsoft.com/office/drawing/2014/main" id="{2009C754-494E-88A9-6FA3-DDF9ACDD4D5B}"/>
                </a:ext>
              </a:extLst>
            </p:cNvPr>
            <p:cNvGrpSpPr/>
            <p:nvPr/>
          </p:nvGrpSpPr>
          <p:grpSpPr>
            <a:xfrm>
              <a:off x="852675" y="1893050"/>
              <a:ext cx="1223400" cy="219000"/>
              <a:chOff x="2771900" y="2719075"/>
              <a:chExt cx="1223400" cy="219000"/>
            </a:xfrm>
          </p:grpSpPr>
          <p:cxnSp>
            <p:nvCxnSpPr>
              <p:cNvPr id="22" name="Google Shape;271;g1806fcc96f9_1_7">
                <a:extLst>
                  <a:ext uri="{FF2B5EF4-FFF2-40B4-BE49-F238E27FC236}">
                    <a16:creationId xmlns:a16="http://schemas.microsoft.com/office/drawing/2014/main" id="{6414AC70-5231-20E4-55FA-E81A2CF509C2}"/>
                  </a:ext>
                </a:extLst>
              </p:cNvPr>
              <p:cNvCxnSpPr/>
              <p:nvPr/>
            </p:nvCxnSpPr>
            <p:spPr>
              <a:xfrm rot="10800000" flipH="1">
                <a:off x="27719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23" name="Google Shape;272;g1806fcc96f9_1_7">
                <a:extLst>
                  <a:ext uri="{FF2B5EF4-FFF2-40B4-BE49-F238E27FC236}">
                    <a16:creationId xmlns:a16="http://schemas.microsoft.com/office/drawing/2014/main" id="{B1A387A1-9D73-BD2F-D0FD-C6E1DA614745}"/>
                  </a:ext>
                </a:extLst>
              </p:cNvPr>
              <p:cNvCxnSpPr/>
              <p:nvPr/>
            </p:nvCxnSpPr>
            <p:spPr>
              <a:xfrm>
                <a:off x="33836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grpSp>
        <p:grpSp>
          <p:nvGrpSpPr>
            <p:cNvPr id="16" name="Google Shape;273;g1806fcc96f9_1_7">
              <a:extLst>
                <a:ext uri="{FF2B5EF4-FFF2-40B4-BE49-F238E27FC236}">
                  <a16:creationId xmlns:a16="http://schemas.microsoft.com/office/drawing/2014/main" id="{7EE1E114-EE6B-41C5-DBA3-6666C6863CFF}"/>
                </a:ext>
              </a:extLst>
            </p:cNvPr>
            <p:cNvGrpSpPr/>
            <p:nvPr/>
          </p:nvGrpSpPr>
          <p:grpSpPr>
            <a:xfrm>
              <a:off x="1320775" y="1893050"/>
              <a:ext cx="1223400" cy="219000"/>
              <a:chOff x="2771900" y="2719075"/>
              <a:chExt cx="1223400" cy="219000"/>
            </a:xfrm>
          </p:grpSpPr>
          <p:cxnSp>
            <p:nvCxnSpPr>
              <p:cNvPr id="20" name="Google Shape;274;g1806fcc96f9_1_7">
                <a:extLst>
                  <a:ext uri="{FF2B5EF4-FFF2-40B4-BE49-F238E27FC236}">
                    <a16:creationId xmlns:a16="http://schemas.microsoft.com/office/drawing/2014/main" id="{A511D502-7759-33F6-EBB8-A47B1A8A65F0}"/>
                  </a:ext>
                </a:extLst>
              </p:cNvPr>
              <p:cNvCxnSpPr/>
              <p:nvPr/>
            </p:nvCxnSpPr>
            <p:spPr>
              <a:xfrm rot="10800000" flipH="1">
                <a:off x="27719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21" name="Google Shape;275;g1806fcc96f9_1_7">
                <a:extLst>
                  <a:ext uri="{FF2B5EF4-FFF2-40B4-BE49-F238E27FC236}">
                    <a16:creationId xmlns:a16="http://schemas.microsoft.com/office/drawing/2014/main" id="{DFE43464-0B7B-666A-E7E4-2F2C3E8807E6}"/>
                  </a:ext>
                </a:extLst>
              </p:cNvPr>
              <p:cNvCxnSpPr/>
              <p:nvPr/>
            </p:nvCxnSpPr>
            <p:spPr>
              <a:xfrm>
                <a:off x="33836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grpSp>
        <p:grpSp>
          <p:nvGrpSpPr>
            <p:cNvPr id="17" name="Google Shape;276;g1806fcc96f9_1_7">
              <a:extLst>
                <a:ext uri="{FF2B5EF4-FFF2-40B4-BE49-F238E27FC236}">
                  <a16:creationId xmlns:a16="http://schemas.microsoft.com/office/drawing/2014/main" id="{FBC7C91F-EE98-F6FD-A4A9-DF004DFA3D10}"/>
                </a:ext>
              </a:extLst>
            </p:cNvPr>
            <p:cNvGrpSpPr/>
            <p:nvPr/>
          </p:nvGrpSpPr>
          <p:grpSpPr>
            <a:xfrm>
              <a:off x="2083825" y="1893050"/>
              <a:ext cx="1223400" cy="219000"/>
              <a:chOff x="2771900" y="2719075"/>
              <a:chExt cx="1223400" cy="219000"/>
            </a:xfrm>
          </p:grpSpPr>
          <p:cxnSp>
            <p:nvCxnSpPr>
              <p:cNvPr id="18" name="Google Shape;277;g1806fcc96f9_1_7">
                <a:extLst>
                  <a:ext uri="{FF2B5EF4-FFF2-40B4-BE49-F238E27FC236}">
                    <a16:creationId xmlns:a16="http://schemas.microsoft.com/office/drawing/2014/main" id="{9EB94334-0854-7269-1C23-0C29D06F1E52}"/>
                  </a:ext>
                </a:extLst>
              </p:cNvPr>
              <p:cNvCxnSpPr/>
              <p:nvPr/>
            </p:nvCxnSpPr>
            <p:spPr>
              <a:xfrm rot="10800000" flipH="1">
                <a:off x="27719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19" name="Google Shape;278;g1806fcc96f9_1_7">
                <a:extLst>
                  <a:ext uri="{FF2B5EF4-FFF2-40B4-BE49-F238E27FC236}">
                    <a16:creationId xmlns:a16="http://schemas.microsoft.com/office/drawing/2014/main" id="{2B982C5C-11A5-8B50-EF3B-EAFEC8DC0BD7}"/>
                  </a:ext>
                </a:extLst>
              </p:cNvPr>
              <p:cNvCxnSpPr/>
              <p:nvPr/>
            </p:nvCxnSpPr>
            <p:spPr>
              <a:xfrm>
                <a:off x="33836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grpSp>
      </p:grpSp>
      <p:cxnSp>
        <p:nvCxnSpPr>
          <p:cNvPr id="24" name="Google Shape;279;g1806fcc96f9_1_7">
            <a:extLst>
              <a:ext uri="{FF2B5EF4-FFF2-40B4-BE49-F238E27FC236}">
                <a16:creationId xmlns:a16="http://schemas.microsoft.com/office/drawing/2014/main" id="{D2B5BE5A-1F6F-DD1C-AD44-124DE3697447}"/>
              </a:ext>
            </a:extLst>
          </p:cNvPr>
          <p:cNvCxnSpPr/>
          <p:nvPr/>
        </p:nvCxnSpPr>
        <p:spPr>
          <a:xfrm>
            <a:off x="1261530" y="1958211"/>
            <a:ext cx="589800" cy="600"/>
          </a:xfrm>
          <a:prstGeom prst="straightConnector1">
            <a:avLst/>
          </a:prstGeom>
          <a:noFill/>
          <a:ln w="9525" cap="flat" cmpd="sng">
            <a:solidFill>
              <a:srgbClr val="CC0000"/>
            </a:solidFill>
            <a:prstDash val="solid"/>
            <a:round/>
            <a:headEnd type="stealth" w="med" len="med"/>
            <a:tailEnd type="stealth" w="med" len="med"/>
          </a:ln>
        </p:spPr>
      </p:cxnSp>
      <p:cxnSp>
        <p:nvCxnSpPr>
          <p:cNvPr id="25" name="Google Shape;280;g1806fcc96f9_1_7">
            <a:extLst>
              <a:ext uri="{FF2B5EF4-FFF2-40B4-BE49-F238E27FC236}">
                <a16:creationId xmlns:a16="http://schemas.microsoft.com/office/drawing/2014/main" id="{92AC3E53-88F8-DA6C-F0D3-1110B03171C0}"/>
              </a:ext>
            </a:extLst>
          </p:cNvPr>
          <p:cNvCxnSpPr/>
          <p:nvPr/>
        </p:nvCxnSpPr>
        <p:spPr>
          <a:xfrm rot="10800000" flipH="1">
            <a:off x="1257300" y="1896005"/>
            <a:ext cx="3396000" cy="5100"/>
          </a:xfrm>
          <a:prstGeom prst="straightConnector1">
            <a:avLst/>
          </a:prstGeom>
          <a:noFill/>
          <a:ln w="19050" cap="flat" cmpd="sng">
            <a:solidFill>
              <a:schemeClr val="dk1"/>
            </a:solidFill>
            <a:prstDash val="solid"/>
            <a:round/>
            <a:headEnd type="none" w="med" len="med"/>
            <a:tailEnd type="none" w="med" len="med"/>
          </a:ln>
        </p:spPr>
      </p:cxnSp>
      <p:pic>
        <p:nvPicPr>
          <p:cNvPr id="26" name="Google Shape;281;g1806fcc96f9_1_7">
            <a:extLst>
              <a:ext uri="{FF2B5EF4-FFF2-40B4-BE49-F238E27FC236}">
                <a16:creationId xmlns:a16="http://schemas.microsoft.com/office/drawing/2014/main" id="{A244067E-895A-4E8B-F8B2-340BA96D0872}"/>
              </a:ext>
            </a:extLst>
          </p:cNvPr>
          <p:cNvPicPr preferRelativeResize="0"/>
          <p:nvPr/>
        </p:nvPicPr>
        <p:blipFill rotWithShape="1">
          <a:blip r:embed="rId5">
            <a:alphaModFix/>
          </a:blip>
          <a:srcRect l="14799" t="39142" r="76212" b="36372"/>
          <a:stretch/>
        </p:blipFill>
        <p:spPr>
          <a:xfrm>
            <a:off x="1274118" y="2338550"/>
            <a:ext cx="1172726" cy="332400"/>
          </a:xfrm>
          <a:prstGeom prst="rect">
            <a:avLst/>
          </a:prstGeom>
          <a:noFill/>
          <a:ln>
            <a:noFill/>
          </a:ln>
        </p:spPr>
      </p:pic>
      <p:pic>
        <p:nvPicPr>
          <p:cNvPr id="27" name="Google Shape;282;g1806fcc96f9_1_7">
            <a:extLst>
              <a:ext uri="{FF2B5EF4-FFF2-40B4-BE49-F238E27FC236}">
                <a16:creationId xmlns:a16="http://schemas.microsoft.com/office/drawing/2014/main" id="{F1692CE1-5D3F-B339-1773-0933328F8A76}"/>
              </a:ext>
            </a:extLst>
          </p:cNvPr>
          <p:cNvPicPr preferRelativeResize="0"/>
          <p:nvPr/>
        </p:nvPicPr>
        <p:blipFill rotWithShape="1">
          <a:blip r:embed="rId5">
            <a:alphaModFix/>
          </a:blip>
          <a:srcRect l="14799" t="39142" r="76212" b="36372"/>
          <a:stretch/>
        </p:blipFill>
        <p:spPr>
          <a:xfrm>
            <a:off x="1828800" y="2627500"/>
            <a:ext cx="1172726" cy="332400"/>
          </a:xfrm>
          <a:prstGeom prst="rect">
            <a:avLst/>
          </a:prstGeom>
          <a:noFill/>
          <a:ln>
            <a:noFill/>
          </a:ln>
        </p:spPr>
      </p:pic>
      <p:pic>
        <p:nvPicPr>
          <p:cNvPr id="28" name="Google Shape;283;g1806fcc96f9_1_7">
            <a:extLst>
              <a:ext uri="{FF2B5EF4-FFF2-40B4-BE49-F238E27FC236}">
                <a16:creationId xmlns:a16="http://schemas.microsoft.com/office/drawing/2014/main" id="{190F9D9C-2DDB-2A05-35EE-4D031813591C}"/>
              </a:ext>
            </a:extLst>
          </p:cNvPr>
          <p:cNvPicPr preferRelativeResize="0"/>
          <p:nvPr/>
        </p:nvPicPr>
        <p:blipFill rotWithShape="1">
          <a:blip r:embed="rId5">
            <a:alphaModFix/>
          </a:blip>
          <a:srcRect l="14799" t="39142" r="76212" b="36372"/>
          <a:stretch/>
        </p:blipFill>
        <p:spPr>
          <a:xfrm>
            <a:off x="2408653" y="2959900"/>
            <a:ext cx="1172726" cy="332400"/>
          </a:xfrm>
          <a:prstGeom prst="rect">
            <a:avLst/>
          </a:prstGeom>
          <a:noFill/>
          <a:ln>
            <a:noFill/>
          </a:ln>
        </p:spPr>
      </p:pic>
      <p:sp>
        <p:nvSpPr>
          <p:cNvPr id="29" name="Google Shape;284;g1806fcc96f9_1_7">
            <a:extLst>
              <a:ext uri="{FF2B5EF4-FFF2-40B4-BE49-F238E27FC236}">
                <a16:creationId xmlns:a16="http://schemas.microsoft.com/office/drawing/2014/main" id="{078DB9D7-FBD1-FDC4-B076-E86B828A8FDF}"/>
              </a:ext>
            </a:extLst>
          </p:cNvPr>
          <p:cNvSpPr txBox="1"/>
          <p:nvPr/>
        </p:nvSpPr>
        <p:spPr>
          <a:xfrm>
            <a:off x="1199550" y="1944581"/>
            <a:ext cx="725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Libre Franklin Medium"/>
                <a:ea typeface="Libre Franklin Medium"/>
                <a:cs typeface="Libre Franklin Medium"/>
                <a:sym typeface="Libre Franklin Medium"/>
              </a:rPr>
              <a:t>Hop</a:t>
            </a:r>
            <a:endParaRPr sz="1000" dirty="0">
              <a:latin typeface="Libre Franklin Medium"/>
              <a:ea typeface="Libre Franklin Medium"/>
              <a:cs typeface="Libre Franklin Medium"/>
              <a:sym typeface="Libre Franklin Medium"/>
            </a:endParaRPr>
          </a:p>
          <a:p>
            <a:pPr marL="0" lvl="0" indent="0" algn="ctr" rtl="0">
              <a:spcBef>
                <a:spcPts val="0"/>
              </a:spcBef>
              <a:spcAft>
                <a:spcPts val="0"/>
              </a:spcAft>
              <a:buNone/>
            </a:pPr>
            <a:r>
              <a:rPr lang="en-US" sz="1000" dirty="0">
                <a:latin typeface="Libre Franklin Medium"/>
                <a:ea typeface="Libre Franklin Medium"/>
                <a:cs typeface="Libre Franklin Medium"/>
                <a:sym typeface="Libre Franklin Medium"/>
              </a:rPr>
              <a:t>Length</a:t>
            </a:r>
            <a:endParaRPr sz="1000" dirty="0">
              <a:latin typeface="Libre Franklin Medium"/>
              <a:ea typeface="Libre Franklin Medium"/>
              <a:cs typeface="Libre Franklin Medium"/>
              <a:sym typeface="Libre Franklin Medium"/>
            </a:endParaRPr>
          </a:p>
        </p:txBody>
      </p:sp>
      <p:sp>
        <p:nvSpPr>
          <p:cNvPr id="30" name="Google Shape;285;g1806fcc96f9_1_7">
            <a:extLst>
              <a:ext uri="{FF2B5EF4-FFF2-40B4-BE49-F238E27FC236}">
                <a16:creationId xmlns:a16="http://schemas.microsoft.com/office/drawing/2014/main" id="{9F283622-860D-D7E7-F116-2E2A06940CB0}"/>
              </a:ext>
            </a:extLst>
          </p:cNvPr>
          <p:cNvSpPr txBox="1"/>
          <p:nvPr/>
        </p:nvSpPr>
        <p:spPr>
          <a:xfrm>
            <a:off x="1736450" y="1944593"/>
            <a:ext cx="8547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Libre Franklin Medium"/>
                <a:ea typeface="Libre Franklin Medium"/>
                <a:cs typeface="Libre Franklin Medium"/>
                <a:sym typeface="Libre Franklin Medium"/>
              </a:rPr>
              <a:t>Overlap</a:t>
            </a:r>
            <a:endParaRPr sz="1000" dirty="0">
              <a:latin typeface="Libre Franklin Medium"/>
              <a:ea typeface="Libre Franklin Medium"/>
              <a:cs typeface="Libre Franklin Medium"/>
              <a:sym typeface="Libre Franklin Medium"/>
            </a:endParaRPr>
          </a:p>
          <a:p>
            <a:pPr marL="0" lvl="0" indent="0" algn="ctr" rtl="0">
              <a:spcBef>
                <a:spcPts val="0"/>
              </a:spcBef>
              <a:spcAft>
                <a:spcPts val="0"/>
              </a:spcAft>
              <a:buNone/>
            </a:pPr>
            <a:r>
              <a:rPr lang="en-US" sz="1000" dirty="0">
                <a:latin typeface="Libre Franklin Medium"/>
                <a:ea typeface="Libre Franklin Medium"/>
                <a:cs typeface="Libre Franklin Medium"/>
                <a:sym typeface="Libre Franklin Medium"/>
              </a:rPr>
              <a:t>Length</a:t>
            </a:r>
            <a:endParaRPr sz="1000" dirty="0">
              <a:latin typeface="Libre Franklin Medium"/>
              <a:ea typeface="Libre Franklin Medium"/>
              <a:cs typeface="Libre Franklin Medium"/>
              <a:sym typeface="Libre Franklin Medium"/>
            </a:endParaRPr>
          </a:p>
        </p:txBody>
      </p:sp>
      <p:sp>
        <p:nvSpPr>
          <p:cNvPr id="31" name="Google Shape;286;g1806fcc96f9_1_7">
            <a:extLst>
              <a:ext uri="{FF2B5EF4-FFF2-40B4-BE49-F238E27FC236}">
                <a16:creationId xmlns:a16="http://schemas.microsoft.com/office/drawing/2014/main" id="{16CE5029-1504-19D4-9F02-42E69B3738F2}"/>
              </a:ext>
            </a:extLst>
          </p:cNvPr>
          <p:cNvSpPr txBox="1"/>
          <p:nvPr/>
        </p:nvSpPr>
        <p:spPr>
          <a:xfrm>
            <a:off x="2446844" y="3712425"/>
            <a:ext cx="12036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Libre Franklin Medium"/>
                <a:ea typeface="Libre Franklin Medium"/>
                <a:cs typeface="Libre Franklin Medium"/>
                <a:sym typeface="Libre Franklin Medium"/>
              </a:rPr>
              <a:t>FFT Output 2</a:t>
            </a:r>
            <a:endParaRPr sz="1200" dirty="0">
              <a:latin typeface="Libre Franklin Medium"/>
              <a:ea typeface="Libre Franklin Medium"/>
              <a:cs typeface="Libre Franklin Medium"/>
              <a:sym typeface="Libre Franklin Medium"/>
            </a:endParaRPr>
          </a:p>
        </p:txBody>
      </p:sp>
      <p:cxnSp>
        <p:nvCxnSpPr>
          <p:cNvPr id="32" name="Google Shape;287;g1806fcc96f9_1_7">
            <a:extLst>
              <a:ext uri="{FF2B5EF4-FFF2-40B4-BE49-F238E27FC236}">
                <a16:creationId xmlns:a16="http://schemas.microsoft.com/office/drawing/2014/main" id="{344EE483-DA82-2FC9-FA5E-D181CA9DCC44}"/>
              </a:ext>
            </a:extLst>
          </p:cNvPr>
          <p:cNvCxnSpPr>
            <a:cxnSpLocks/>
          </p:cNvCxnSpPr>
          <p:nvPr/>
        </p:nvCxnSpPr>
        <p:spPr>
          <a:xfrm>
            <a:off x="1894384" y="2912575"/>
            <a:ext cx="0" cy="378303"/>
          </a:xfrm>
          <a:prstGeom prst="straightConnector1">
            <a:avLst/>
          </a:prstGeom>
          <a:noFill/>
          <a:ln w="19050" cap="flat" cmpd="sng">
            <a:solidFill>
              <a:srgbClr val="CC0000"/>
            </a:solidFill>
            <a:prstDash val="solid"/>
            <a:round/>
            <a:headEnd type="none" w="med" len="med"/>
            <a:tailEnd type="triangle" w="med" len="med"/>
          </a:ln>
        </p:spPr>
      </p:cxnSp>
      <p:grpSp>
        <p:nvGrpSpPr>
          <p:cNvPr id="33" name="Google Shape;288;g1806fcc96f9_1_7">
            <a:extLst>
              <a:ext uri="{FF2B5EF4-FFF2-40B4-BE49-F238E27FC236}">
                <a16:creationId xmlns:a16="http://schemas.microsoft.com/office/drawing/2014/main" id="{9041BAD3-D642-0390-60DB-36335FB744CE}"/>
              </a:ext>
            </a:extLst>
          </p:cNvPr>
          <p:cNvGrpSpPr/>
          <p:nvPr/>
        </p:nvGrpSpPr>
        <p:grpSpPr>
          <a:xfrm>
            <a:off x="3760875" y="3522750"/>
            <a:ext cx="366900" cy="364800"/>
            <a:chOff x="3867425" y="3771725"/>
            <a:chExt cx="366900" cy="364800"/>
          </a:xfrm>
        </p:grpSpPr>
        <p:sp>
          <p:nvSpPr>
            <p:cNvPr id="34" name="Google Shape;289;g1806fcc96f9_1_7">
              <a:extLst>
                <a:ext uri="{FF2B5EF4-FFF2-40B4-BE49-F238E27FC236}">
                  <a16:creationId xmlns:a16="http://schemas.microsoft.com/office/drawing/2014/main" id="{603FEF9B-A540-1D36-0657-165F22CD50A3}"/>
                </a:ext>
              </a:extLst>
            </p:cNvPr>
            <p:cNvSpPr/>
            <p:nvPr/>
          </p:nvSpPr>
          <p:spPr>
            <a:xfrm>
              <a:off x="3867425" y="3771725"/>
              <a:ext cx="62100" cy="60000"/>
            </a:xfrm>
            <a:prstGeom prst="ellipse">
              <a:avLst/>
            </a:prstGeom>
            <a:solidFill>
              <a:srgbClr val="B4925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g1806fcc96f9_1_7">
              <a:extLst>
                <a:ext uri="{FF2B5EF4-FFF2-40B4-BE49-F238E27FC236}">
                  <a16:creationId xmlns:a16="http://schemas.microsoft.com/office/drawing/2014/main" id="{E0063CDD-00BC-3515-8189-9C68EF0BE493}"/>
                </a:ext>
              </a:extLst>
            </p:cNvPr>
            <p:cNvSpPr/>
            <p:nvPr/>
          </p:nvSpPr>
          <p:spPr>
            <a:xfrm>
              <a:off x="4019825" y="3924125"/>
              <a:ext cx="62100" cy="60000"/>
            </a:xfrm>
            <a:prstGeom prst="ellipse">
              <a:avLst/>
            </a:prstGeom>
            <a:solidFill>
              <a:srgbClr val="B4925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g1806fcc96f9_1_7">
              <a:extLst>
                <a:ext uri="{FF2B5EF4-FFF2-40B4-BE49-F238E27FC236}">
                  <a16:creationId xmlns:a16="http://schemas.microsoft.com/office/drawing/2014/main" id="{88F37E03-6C32-F8D7-FB71-92E888CD78E1}"/>
                </a:ext>
              </a:extLst>
            </p:cNvPr>
            <p:cNvSpPr/>
            <p:nvPr/>
          </p:nvSpPr>
          <p:spPr>
            <a:xfrm>
              <a:off x="4172225" y="4076525"/>
              <a:ext cx="62100" cy="60000"/>
            </a:xfrm>
            <a:prstGeom prst="ellipse">
              <a:avLst/>
            </a:prstGeom>
            <a:solidFill>
              <a:srgbClr val="B4925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292;g1806fcc96f9_1_7">
            <a:extLst>
              <a:ext uri="{FF2B5EF4-FFF2-40B4-BE49-F238E27FC236}">
                <a16:creationId xmlns:a16="http://schemas.microsoft.com/office/drawing/2014/main" id="{4CA2E34B-3E01-043E-6423-72140E2BFF99}"/>
              </a:ext>
            </a:extLst>
          </p:cNvPr>
          <p:cNvGrpSpPr/>
          <p:nvPr/>
        </p:nvGrpSpPr>
        <p:grpSpPr>
          <a:xfrm>
            <a:off x="1276304" y="3424575"/>
            <a:ext cx="3591432" cy="1318375"/>
            <a:chOff x="1242475" y="3707825"/>
            <a:chExt cx="3825149" cy="1318375"/>
          </a:xfrm>
        </p:grpSpPr>
        <p:pic>
          <p:nvPicPr>
            <p:cNvPr id="38" name="Google Shape;293;g1806fcc96f9_1_7">
              <a:extLst>
                <a:ext uri="{FF2B5EF4-FFF2-40B4-BE49-F238E27FC236}">
                  <a16:creationId xmlns:a16="http://schemas.microsoft.com/office/drawing/2014/main" id="{5BC7F819-E4D9-2BD4-0AB6-7C1B5637E022}"/>
                </a:ext>
              </a:extLst>
            </p:cNvPr>
            <p:cNvPicPr preferRelativeResize="0"/>
            <p:nvPr/>
          </p:nvPicPr>
          <p:blipFill rotWithShape="1">
            <a:blip r:embed="rId5">
              <a:alphaModFix/>
            </a:blip>
            <a:srcRect l="41206" t="31745" r="33751" b="47883"/>
            <a:stretch/>
          </p:blipFill>
          <p:spPr>
            <a:xfrm>
              <a:off x="1260900" y="3707825"/>
              <a:ext cx="1254349" cy="492600"/>
            </a:xfrm>
            <a:prstGeom prst="rect">
              <a:avLst/>
            </a:prstGeom>
            <a:noFill/>
            <a:ln>
              <a:noFill/>
            </a:ln>
          </p:spPr>
        </p:pic>
        <p:pic>
          <p:nvPicPr>
            <p:cNvPr id="39" name="Google Shape;294;g1806fcc96f9_1_7">
              <a:extLst>
                <a:ext uri="{FF2B5EF4-FFF2-40B4-BE49-F238E27FC236}">
                  <a16:creationId xmlns:a16="http://schemas.microsoft.com/office/drawing/2014/main" id="{1A65B736-0435-264C-6D6D-1A2819F17BD5}"/>
                </a:ext>
              </a:extLst>
            </p:cNvPr>
            <p:cNvPicPr preferRelativeResize="0"/>
            <p:nvPr/>
          </p:nvPicPr>
          <p:blipFill rotWithShape="1">
            <a:blip r:embed="rId5">
              <a:alphaModFix/>
            </a:blip>
            <a:srcRect l="41206" t="31745" r="33751" b="47883"/>
            <a:stretch/>
          </p:blipFill>
          <p:spPr>
            <a:xfrm>
              <a:off x="2515250" y="4124225"/>
              <a:ext cx="1254349" cy="492600"/>
            </a:xfrm>
            <a:prstGeom prst="rect">
              <a:avLst/>
            </a:prstGeom>
            <a:noFill/>
            <a:ln>
              <a:noFill/>
            </a:ln>
          </p:spPr>
        </p:pic>
        <p:pic>
          <p:nvPicPr>
            <p:cNvPr id="40" name="Google Shape;295;g1806fcc96f9_1_7">
              <a:extLst>
                <a:ext uri="{FF2B5EF4-FFF2-40B4-BE49-F238E27FC236}">
                  <a16:creationId xmlns:a16="http://schemas.microsoft.com/office/drawing/2014/main" id="{0F67566F-D7D7-C0AA-83F2-852E7B0A4453}"/>
                </a:ext>
              </a:extLst>
            </p:cNvPr>
            <p:cNvPicPr preferRelativeResize="0"/>
            <p:nvPr/>
          </p:nvPicPr>
          <p:blipFill rotWithShape="1">
            <a:blip r:embed="rId5">
              <a:alphaModFix/>
            </a:blip>
            <a:srcRect l="41206" t="31745" r="33751" b="47883"/>
            <a:stretch/>
          </p:blipFill>
          <p:spPr>
            <a:xfrm>
              <a:off x="3813275" y="4533600"/>
              <a:ext cx="1254349" cy="492600"/>
            </a:xfrm>
            <a:prstGeom prst="rect">
              <a:avLst/>
            </a:prstGeom>
            <a:noFill/>
            <a:ln>
              <a:noFill/>
            </a:ln>
          </p:spPr>
        </p:pic>
        <p:cxnSp>
          <p:nvCxnSpPr>
            <p:cNvPr id="41" name="Google Shape;296;g1806fcc96f9_1_7">
              <a:extLst>
                <a:ext uri="{FF2B5EF4-FFF2-40B4-BE49-F238E27FC236}">
                  <a16:creationId xmlns:a16="http://schemas.microsoft.com/office/drawing/2014/main" id="{76F25C68-035D-1FF0-3420-08060755A2FD}"/>
                </a:ext>
              </a:extLst>
            </p:cNvPr>
            <p:cNvCxnSpPr/>
            <p:nvPr/>
          </p:nvCxnSpPr>
          <p:spPr>
            <a:xfrm>
              <a:off x="1242475" y="4257675"/>
              <a:ext cx="1250700" cy="1800"/>
            </a:xfrm>
            <a:prstGeom prst="straightConnector1">
              <a:avLst/>
            </a:prstGeom>
            <a:noFill/>
            <a:ln w="9525" cap="flat" cmpd="sng">
              <a:solidFill>
                <a:srgbClr val="CC0000"/>
              </a:solidFill>
              <a:prstDash val="solid"/>
              <a:round/>
              <a:headEnd type="stealth" w="med" len="med"/>
              <a:tailEnd type="stealth" w="med" len="med"/>
            </a:ln>
          </p:spPr>
        </p:cxnSp>
      </p:grpSp>
      <p:grpSp>
        <p:nvGrpSpPr>
          <p:cNvPr id="42" name="Google Shape;297;g1806fcc96f9_1_7">
            <a:extLst>
              <a:ext uri="{FF2B5EF4-FFF2-40B4-BE49-F238E27FC236}">
                <a16:creationId xmlns:a16="http://schemas.microsoft.com/office/drawing/2014/main" id="{77B30B1D-95CF-F775-83AB-C46611588146}"/>
              </a:ext>
            </a:extLst>
          </p:cNvPr>
          <p:cNvGrpSpPr/>
          <p:nvPr/>
        </p:nvGrpSpPr>
        <p:grpSpPr>
          <a:xfrm>
            <a:off x="2960355" y="1589299"/>
            <a:ext cx="1223400" cy="284152"/>
            <a:chOff x="2771900" y="2719075"/>
            <a:chExt cx="1223400" cy="219000"/>
          </a:xfrm>
        </p:grpSpPr>
        <p:cxnSp>
          <p:nvCxnSpPr>
            <p:cNvPr id="43" name="Google Shape;298;g1806fcc96f9_1_7">
              <a:extLst>
                <a:ext uri="{FF2B5EF4-FFF2-40B4-BE49-F238E27FC236}">
                  <a16:creationId xmlns:a16="http://schemas.microsoft.com/office/drawing/2014/main" id="{9A7624A9-F24F-A384-EC85-BB46E8E20171}"/>
                </a:ext>
              </a:extLst>
            </p:cNvPr>
            <p:cNvCxnSpPr/>
            <p:nvPr/>
          </p:nvCxnSpPr>
          <p:spPr>
            <a:xfrm rot="10800000" flipH="1">
              <a:off x="27719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44" name="Google Shape;299;g1806fcc96f9_1_7">
              <a:extLst>
                <a:ext uri="{FF2B5EF4-FFF2-40B4-BE49-F238E27FC236}">
                  <a16:creationId xmlns:a16="http://schemas.microsoft.com/office/drawing/2014/main" id="{E9625466-7774-18B4-C330-22820901EB3C}"/>
                </a:ext>
              </a:extLst>
            </p:cNvPr>
            <p:cNvCxnSpPr/>
            <p:nvPr/>
          </p:nvCxnSpPr>
          <p:spPr>
            <a:xfrm>
              <a:off x="33836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grpSp>
      <p:grpSp>
        <p:nvGrpSpPr>
          <p:cNvPr id="45" name="Google Shape;300;g1806fcc96f9_1_7">
            <a:extLst>
              <a:ext uri="{FF2B5EF4-FFF2-40B4-BE49-F238E27FC236}">
                <a16:creationId xmlns:a16="http://schemas.microsoft.com/office/drawing/2014/main" id="{CF622383-5893-924D-201A-1E617F3E7D80}"/>
              </a:ext>
            </a:extLst>
          </p:cNvPr>
          <p:cNvGrpSpPr/>
          <p:nvPr/>
        </p:nvGrpSpPr>
        <p:grpSpPr>
          <a:xfrm>
            <a:off x="3428455" y="1589299"/>
            <a:ext cx="1223400" cy="284152"/>
            <a:chOff x="2771900" y="2719075"/>
            <a:chExt cx="1223400" cy="219000"/>
          </a:xfrm>
        </p:grpSpPr>
        <p:cxnSp>
          <p:nvCxnSpPr>
            <p:cNvPr id="46" name="Google Shape;301;g1806fcc96f9_1_7">
              <a:extLst>
                <a:ext uri="{FF2B5EF4-FFF2-40B4-BE49-F238E27FC236}">
                  <a16:creationId xmlns:a16="http://schemas.microsoft.com/office/drawing/2014/main" id="{1BF4395C-AFF0-801E-34AE-AA8B894C7579}"/>
                </a:ext>
              </a:extLst>
            </p:cNvPr>
            <p:cNvCxnSpPr/>
            <p:nvPr/>
          </p:nvCxnSpPr>
          <p:spPr>
            <a:xfrm rot="10800000" flipH="1">
              <a:off x="27719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47" name="Google Shape;302;g1806fcc96f9_1_7">
              <a:extLst>
                <a:ext uri="{FF2B5EF4-FFF2-40B4-BE49-F238E27FC236}">
                  <a16:creationId xmlns:a16="http://schemas.microsoft.com/office/drawing/2014/main" id="{DCA5A221-7B20-443B-914D-DB09DB285228}"/>
                </a:ext>
              </a:extLst>
            </p:cNvPr>
            <p:cNvCxnSpPr/>
            <p:nvPr/>
          </p:nvCxnSpPr>
          <p:spPr>
            <a:xfrm>
              <a:off x="3383600" y="2719075"/>
              <a:ext cx="611700" cy="219000"/>
            </a:xfrm>
            <a:prstGeom prst="curvedConnector3">
              <a:avLst>
                <a:gd name="adj1" fmla="val 50000"/>
              </a:avLst>
            </a:prstGeom>
            <a:noFill/>
            <a:ln w="19050" cap="flat" cmpd="sng">
              <a:solidFill>
                <a:srgbClr val="000000"/>
              </a:solidFill>
              <a:prstDash val="solid"/>
              <a:round/>
              <a:headEnd type="none" w="med" len="med"/>
              <a:tailEnd type="none" w="med" len="med"/>
            </a:ln>
          </p:spPr>
        </p:cxnSp>
      </p:grpSp>
      <p:sp>
        <p:nvSpPr>
          <p:cNvPr id="48" name="Google Shape;303;g1806fcc96f9_1_7">
            <a:extLst>
              <a:ext uri="{FF2B5EF4-FFF2-40B4-BE49-F238E27FC236}">
                <a16:creationId xmlns:a16="http://schemas.microsoft.com/office/drawing/2014/main" id="{2FF9B9A9-E5BA-7E6A-70B7-AE47338CAB32}"/>
              </a:ext>
            </a:extLst>
          </p:cNvPr>
          <p:cNvSpPr txBox="1"/>
          <p:nvPr/>
        </p:nvSpPr>
        <p:spPr>
          <a:xfrm>
            <a:off x="3640332" y="4091388"/>
            <a:ext cx="12036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Libre Franklin Medium"/>
                <a:ea typeface="Libre Franklin Medium"/>
                <a:cs typeface="Libre Franklin Medium"/>
                <a:sym typeface="Libre Franklin Medium"/>
              </a:rPr>
              <a:t>FFT Output 3</a:t>
            </a:r>
            <a:endParaRPr sz="1200" dirty="0">
              <a:latin typeface="Libre Franklin Medium"/>
              <a:ea typeface="Libre Franklin Medium"/>
              <a:cs typeface="Libre Franklin Medium"/>
              <a:sym typeface="Libre Franklin Medium"/>
            </a:endParaRPr>
          </a:p>
        </p:txBody>
      </p:sp>
      <p:sp>
        <p:nvSpPr>
          <p:cNvPr id="50" name="Google Shape;305;g1806fcc96f9_1_7">
            <a:extLst>
              <a:ext uri="{FF2B5EF4-FFF2-40B4-BE49-F238E27FC236}">
                <a16:creationId xmlns:a16="http://schemas.microsoft.com/office/drawing/2014/main" id="{4DFAB9B6-2FD9-08F2-2A87-36FD01B9B5C0}"/>
              </a:ext>
            </a:extLst>
          </p:cNvPr>
          <p:cNvSpPr txBox="1"/>
          <p:nvPr/>
        </p:nvSpPr>
        <p:spPr>
          <a:xfrm>
            <a:off x="5557829" y="2299156"/>
            <a:ext cx="2942329" cy="152346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ibre Franklin Medium"/>
              <a:buChar char="●"/>
            </a:pPr>
            <a:r>
              <a:rPr lang="en-US" dirty="0" err="1">
                <a:latin typeface="Libre Franklin Medium"/>
                <a:ea typeface="Libre Franklin Medium"/>
                <a:cs typeface="Libre Franklin Medium"/>
                <a:sym typeface="Libre Franklin Medium"/>
              </a:rPr>
              <a:t>n_fft</a:t>
            </a:r>
            <a:r>
              <a:rPr lang="en-US" dirty="0">
                <a:latin typeface="Libre Franklin Medium"/>
                <a:ea typeface="Libre Franklin Medium"/>
                <a:cs typeface="Libre Franklin Medium"/>
                <a:sym typeface="Libre Franklin Medium"/>
              </a:rPr>
              <a:t> : 1,024 (</a:t>
            </a:r>
            <a:r>
              <a:rPr lang="en-US" dirty="0">
                <a:solidFill>
                  <a:srgbClr val="FF0000"/>
                </a:solidFill>
                <a:latin typeface="Libre Franklin Medium"/>
                <a:ea typeface="Libre Franklin Medium"/>
                <a:cs typeface="Libre Franklin Medium"/>
                <a:sym typeface="Libre Franklin Medium"/>
              </a:rPr>
              <a:t>23.3ms</a:t>
            </a:r>
            <a:r>
              <a:rPr lang="en-US" dirty="0">
                <a:latin typeface="Libre Franklin Medium"/>
                <a:ea typeface="Libre Franklin Medium"/>
                <a:cs typeface="Libre Franklin Medium"/>
                <a:sym typeface="Libre Franklin Medium"/>
              </a:rPr>
              <a:t>)</a:t>
            </a:r>
          </a:p>
          <a:p>
            <a:pPr marL="139700" lvl="0" algn="l" rtl="0">
              <a:spcBef>
                <a:spcPts val="0"/>
              </a:spcBef>
              <a:spcAft>
                <a:spcPts val="0"/>
              </a:spcAft>
              <a:buSzPts val="1400"/>
            </a:pPr>
            <a:endParaRPr sz="1500" dirty="0">
              <a:latin typeface="Libre Franklin Medium"/>
              <a:ea typeface="Libre Franklin Medium"/>
              <a:cs typeface="Libre Franklin Medium"/>
              <a:sym typeface="Libre Franklin Medium"/>
            </a:endParaRPr>
          </a:p>
          <a:p>
            <a:pPr marL="457200" lvl="0" indent="-317500" algn="l" rtl="0">
              <a:spcBef>
                <a:spcPts val="0"/>
              </a:spcBef>
              <a:spcAft>
                <a:spcPts val="0"/>
              </a:spcAft>
              <a:buSzPts val="1400"/>
              <a:buFont typeface="Libre Franklin Medium"/>
              <a:buChar char="●"/>
            </a:pPr>
            <a:r>
              <a:rPr lang="en-US" dirty="0" err="1">
                <a:latin typeface="Libre Franklin Medium"/>
                <a:ea typeface="Libre Franklin Medium"/>
                <a:cs typeface="Libre Franklin Medium"/>
                <a:sym typeface="Libre Franklin Medium"/>
              </a:rPr>
              <a:t>hop_length</a:t>
            </a:r>
            <a:r>
              <a:rPr lang="en-US" dirty="0">
                <a:latin typeface="Libre Franklin Medium"/>
                <a:ea typeface="Libre Franklin Medium"/>
                <a:cs typeface="Libre Franklin Medium"/>
                <a:sym typeface="Libre Franklin Medium"/>
              </a:rPr>
              <a:t> : 512</a:t>
            </a:r>
          </a:p>
          <a:p>
            <a:pPr marL="139700" lvl="0" algn="l" rtl="0">
              <a:spcBef>
                <a:spcPts val="0"/>
              </a:spcBef>
              <a:spcAft>
                <a:spcPts val="0"/>
              </a:spcAft>
              <a:buSzPts val="1400"/>
            </a:pPr>
            <a:endParaRPr dirty="0">
              <a:latin typeface="Libre Franklin Medium"/>
              <a:ea typeface="Libre Franklin Medium"/>
              <a:cs typeface="Libre Franklin Medium"/>
              <a:sym typeface="Libre Franklin Medium"/>
            </a:endParaRPr>
          </a:p>
          <a:p>
            <a:pPr marL="457200" lvl="0" indent="-317500" algn="l" rtl="0">
              <a:spcBef>
                <a:spcPts val="0"/>
              </a:spcBef>
              <a:spcAft>
                <a:spcPts val="0"/>
              </a:spcAft>
              <a:buSzPts val="1400"/>
              <a:buFont typeface="Libre Franklin Medium"/>
              <a:buChar char="●"/>
            </a:pPr>
            <a:r>
              <a:rPr lang="en-US" dirty="0">
                <a:latin typeface="Libre Franklin Medium"/>
                <a:ea typeface="Libre Franklin Medium"/>
                <a:cs typeface="Libre Franklin Medium"/>
                <a:sym typeface="Libre Franklin Medium"/>
              </a:rPr>
              <a:t>frame : 87</a:t>
            </a:r>
            <a:endParaRPr dirty="0">
              <a:latin typeface="Libre Franklin Medium"/>
              <a:ea typeface="Libre Franklin Medium"/>
              <a:cs typeface="Libre Franklin Medium"/>
              <a:sym typeface="Libre Franklin Medium"/>
            </a:endParaRPr>
          </a:p>
        </p:txBody>
      </p:sp>
      <p:cxnSp>
        <p:nvCxnSpPr>
          <p:cNvPr id="51" name="Google Shape;306;g1806fcc96f9_1_7">
            <a:extLst>
              <a:ext uri="{FF2B5EF4-FFF2-40B4-BE49-F238E27FC236}">
                <a16:creationId xmlns:a16="http://schemas.microsoft.com/office/drawing/2014/main" id="{1A5820F9-A86A-7DF6-B9D0-2E7796920671}"/>
              </a:ext>
            </a:extLst>
          </p:cNvPr>
          <p:cNvCxnSpPr/>
          <p:nvPr/>
        </p:nvCxnSpPr>
        <p:spPr>
          <a:xfrm rot="10800000" flipH="1">
            <a:off x="1272475" y="1537218"/>
            <a:ext cx="1178100" cy="3600"/>
          </a:xfrm>
          <a:prstGeom prst="straightConnector1">
            <a:avLst/>
          </a:prstGeom>
          <a:noFill/>
          <a:ln w="9525" cap="flat" cmpd="sng">
            <a:solidFill>
              <a:srgbClr val="CC0000"/>
            </a:solidFill>
            <a:prstDash val="solid"/>
            <a:round/>
            <a:headEnd type="stealth" w="med" len="med"/>
            <a:tailEnd type="stealth" w="med" len="med"/>
          </a:ln>
        </p:spPr>
      </p:cxnSp>
      <p:sp>
        <p:nvSpPr>
          <p:cNvPr id="52" name="Google Shape;307;g1806fcc96f9_1_7">
            <a:extLst>
              <a:ext uri="{FF2B5EF4-FFF2-40B4-BE49-F238E27FC236}">
                <a16:creationId xmlns:a16="http://schemas.microsoft.com/office/drawing/2014/main" id="{AA225190-518A-24CD-6C3C-729D18BDD164}"/>
              </a:ext>
            </a:extLst>
          </p:cNvPr>
          <p:cNvSpPr txBox="1"/>
          <p:nvPr/>
        </p:nvSpPr>
        <p:spPr>
          <a:xfrm>
            <a:off x="1257300" y="1264893"/>
            <a:ext cx="11727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latin typeface="Libre Franklin Medium"/>
                <a:ea typeface="Libre Franklin Medium"/>
                <a:cs typeface="Libre Franklin Medium"/>
                <a:sym typeface="Libre Franklin Medium"/>
              </a:rPr>
              <a:t>Window Length</a:t>
            </a:r>
            <a:endParaRPr sz="1000" dirty="0">
              <a:latin typeface="Libre Franklin Medium"/>
              <a:ea typeface="Libre Franklin Medium"/>
              <a:cs typeface="Libre Franklin Medium"/>
              <a:sym typeface="Libre Franklin Medium"/>
            </a:endParaRPr>
          </a:p>
        </p:txBody>
      </p:sp>
      <p:cxnSp>
        <p:nvCxnSpPr>
          <p:cNvPr id="53" name="Google Shape;308;g1806fcc96f9_1_7">
            <a:extLst>
              <a:ext uri="{FF2B5EF4-FFF2-40B4-BE49-F238E27FC236}">
                <a16:creationId xmlns:a16="http://schemas.microsoft.com/office/drawing/2014/main" id="{14526BC0-B98C-EF43-5E0E-4D7B20DBD4DA}"/>
              </a:ext>
            </a:extLst>
          </p:cNvPr>
          <p:cNvCxnSpPr/>
          <p:nvPr/>
        </p:nvCxnSpPr>
        <p:spPr>
          <a:xfrm>
            <a:off x="1868905" y="1959636"/>
            <a:ext cx="589800" cy="600"/>
          </a:xfrm>
          <a:prstGeom prst="straightConnector1">
            <a:avLst/>
          </a:prstGeom>
          <a:noFill/>
          <a:ln w="9525" cap="flat" cmpd="sng">
            <a:solidFill>
              <a:srgbClr val="CC0000"/>
            </a:solidFill>
            <a:prstDash val="solid"/>
            <a:round/>
            <a:headEnd type="stealth" w="med" len="med"/>
            <a:tailEnd type="stealth" w="med" len="med"/>
          </a:ln>
        </p:spPr>
      </p:cxnSp>
      <p:pic>
        <p:nvPicPr>
          <p:cNvPr id="54" name="Google Shape;304;g1806fcc96f9_1_7">
            <a:extLst>
              <a:ext uri="{FF2B5EF4-FFF2-40B4-BE49-F238E27FC236}">
                <a16:creationId xmlns:a16="http://schemas.microsoft.com/office/drawing/2014/main" id="{105F6262-2989-4948-B2B0-BD87FF3E6867}"/>
              </a:ext>
            </a:extLst>
          </p:cNvPr>
          <p:cNvPicPr preferRelativeResize="0"/>
          <p:nvPr/>
        </p:nvPicPr>
        <p:blipFill>
          <a:blip r:embed="rId6">
            <a:alphaModFix/>
          </a:blip>
          <a:stretch>
            <a:fillRect/>
          </a:stretch>
        </p:blipFill>
        <p:spPr>
          <a:xfrm>
            <a:off x="5562623" y="1757187"/>
            <a:ext cx="3061475" cy="2185088"/>
          </a:xfrm>
          <a:prstGeom prst="rect">
            <a:avLst/>
          </a:prstGeom>
          <a:noFill/>
          <a:ln>
            <a:noFill/>
          </a:ln>
        </p:spPr>
      </p:pic>
    </p:spTree>
    <p:extLst>
      <p:ext uri="{BB962C8B-B14F-4D97-AF65-F5344CB8AC3E}">
        <p14:creationId xmlns:p14="http://schemas.microsoft.com/office/powerpoint/2010/main" val="74355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Sound Detection</a:t>
            </a:r>
            <a:endParaRPr lang="en-US" dirty="0"/>
          </a:p>
        </p:txBody>
      </p:sp>
      <p:pic>
        <p:nvPicPr>
          <p:cNvPr id="2" name="Google Shape;315;g1806fcc96f9_1_16">
            <a:extLst>
              <a:ext uri="{FF2B5EF4-FFF2-40B4-BE49-F238E27FC236}">
                <a16:creationId xmlns:a16="http://schemas.microsoft.com/office/drawing/2014/main" id="{D9C76A42-9531-B6C5-91F5-CD4EE071F18B}"/>
              </a:ext>
            </a:extLst>
          </p:cNvPr>
          <p:cNvPicPr preferRelativeResize="0"/>
          <p:nvPr/>
        </p:nvPicPr>
        <p:blipFill>
          <a:blip r:embed="rId3">
            <a:alphaModFix/>
          </a:blip>
          <a:stretch>
            <a:fillRect/>
          </a:stretch>
        </p:blipFill>
        <p:spPr>
          <a:xfrm>
            <a:off x="6254464" y="1777279"/>
            <a:ext cx="2124075" cy="2066925"/>
          </a:xfrm>
          <a:prstGeom prst="rect">
            <a:avLst/>
          </a:prstGeom>
          <a:noFill/>
          <a:ln>
            <a:noFill/>
          </a:ln>
        </p:spPr>
      </p:pic>
      <p:pic>
        <p:nvPicPr>
          <p:cNvPr id="8" name="Google Shape;316;g1806fcc96f9_1_16">
            <a:extLst>
              <a:ext uri="{FF2B5EF4-FFF2-40B4-BE49-F238E27FC236}">
                <a16:creationId xmlns:a16="http://schemas.microsoft.com/office/drawing/2014/main" id="{B23D51F0-0D01-530A-F86F-118E9B6322B4}"/>
              </a:ext>
            </a:extLst>
          </p:cNvPr>
          <p:cNvPicPr preferRelativeResize="0"/>
          <p:nvPr/>
        </p:nvPicPr>
        <p:blipFill>
          <a:blip r:embed="rId4">
            <a:alphaModFix/>
          </a:blip>
          <a:stretch>
            <a:fillRect/>
          </a:stretch>
        </p:blipFill>
        <p:spPr>
          <a:xfrm>
            <a:off x="1225265" y="1782127"/>
            <a:ext cx="2124075" cy="2066925"/>
          </a:xfrm>
          <a:prstGeom prst="rect">
            <a:avLst/>
          </a:prstGeom>
          <a:noFill/>
          <a:ln>
            <a:noFill/>
          </a:ln>
        </p:spPr>
      </p:pic>
      <p:sp>
        <p:nvSpPr>
          <p:cNvPr id="9" name="Google Shape;317;g1806fcc96f9_1_16">
            <a:extLst>
              <a:ext uri="{FF2B5EF4-FFF2-40B4-BE49-F238E27FC236}">
                <a16:creationId xmlns:a16="http://schemas.microsoft.com/office/drawing/2014/main" id="{2383885E-B83C-25BB-5DD8-B372C2D41C5A}"/>
              </a:ext>
            </a:extLst>
          </p:cNvPr>
          <p:cNvSpPr/>
          <p:nvPr/>
        </p:nvSpPr>
        <p:spPr>
          <a:xfrm>
            <a:off x="3892002" y="2518542"/>
            <a:ext cx="1819800" cy="584400"/>
          </a:xfrm>
          <a:prstGeom prst="roundRect">
            <a:avLst>
              <a:gd name="adj" fmla="val 16667"/>
            </a:avLst>
          </a:prstGeom>
          <a:solidFill>
            <a:srgbClr val="000000">
              <a:alpha val="0"/>
            </a:srgbClr>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Arial" panose="020B0604020202020204" pitchFamily="34" charset="0"/>
                <a:cs typeface="Arial" panose="020B0604020202020204" pitchFamily="34" charset="0"/>
              </a:rPr>
              <a:t>Frequency Masking</a:t>
            </a:r>
            <a:endParaRPr sz="1400" b="1" dirty="0">
              <a:latin typeface="Arial" panose="020B0604020202020204" pitchFamily="34" charset="0"/>
              <a:cs typeface="Arial" panose="020B0604020202020204" pitchFamily="34" charset="0"/>
            </a:endParaRPr>
          </a:p>
        </p:txBody>
      </p:sp>
      <p:cxnSp>
        <p:nvCxnSpPr>
          <p:cNvPr id="54" name="Google Shape;318;g1806fcc96f9_1_16">
            <a:extLst>
              <a:ext uri="{FF2B5EF4-FFF2-40B4-BE49-F238E27FC236}">
                <a16:creationId xmlns:a16="http://schemas.microsoft.com/office/drawing/2014/main" id="{32F06350-9E52-2CF0-F785-67CF1296E9B7}"/>
              </a:ext>
            </a:extLst>
          </p:cNvPr>
          <p:cNvCxnSpPr>
            <a:cxnSpLocks/>
            <a:stCxn id="9" idx="3"/>
          </p:cNvCxnSpPr>
          <p:nvPr/>
        </p:nvCxnSpPr>
        <p:spPr>
          <a:xfrm flipV="1">
            <a:off x="5711802" y="2804441"/>
            <a:ext cx="569426" cy="6301"/>
          </a:xfrm>
          <a:prstGeom prst="curvedConnector3">
            <a:avLst>
              <a:gd name="adj1" fmla="val 50000"/>
            </a:avLst>
          </a:prstGeom>
          <a:noFill/>
          <a:ln w="28575" cap="flat" cmpd="sng">
            <a:solidFill>
              <a:srgbClr val="0B5394"/>
            </a:solidFill>
            <a:prstDash val="solid"/>
            <a:round/>
            <a:headEnd type="none" w="med" len="med"/>
            <a:tailEnd type="triangle" w="med" len="med"/>
          </a:ln>
        </p:spPr>
      </p:cxnSp>
      <p:cxnSp>
        <p:nvCxnSpPr>
          <p:cNvPr id="55" name="Google Shape;319;g1806fcc96f9_1_16">
            <a:extLst>
              <a:ext uri="{FF2B5EF4-FFF2-40B4-BE49-F238E27FC236}">
                <a16:creationId xmlns:a16="http://schemas.microsoft.com/office/drawing/2014/main" id="{53C22586-6273-1294-EAB2-D40052D8CF18}"/>
              </a:ext>
            </a:extLst>
          </p:cNvPr>
          <p:cNvCxnSpPr>
            <a:cxnSpLocks/>
          </p:cNvCxnSpPr>
          <p:nvPr/>
        </p:nvCxnSpPr>
        <p:spPr>
          <a:xfrm>
            <a:off x="3349340" y="2791287"/>
            <a:ext cx="542662" cy="600"/>
          </a:xfrm>
          <a:prstGeom prst="curvedConnector3">
            <a:avLst>
              <a:gd name="adj1" fmla="val 50000"/>
            </a:avLst>
          </a:prstGeom>
          <a:noFill/>
          <a:ln w="28575" cap="flat" cmpd="sng">
            <a:solidFill>
              <a:srgbClr val="0B5394"/>
            </a:solidFill>
            <a:prstDash val="solid"/>
            <a:round/>
            <a:headEnd type="none" w="med" len="med"/>
            <a:tailEnd type="none" w="med" len="med"/>
          </a:ln>
        </p:spPr>
      </p:cxnSp>
      <p:cxnSp>
        <p:nvCxnSpPr>
          <p:cNvPr id="56" name="Google Shape;320;g1806fcc96f9_1_16">
            <a:extLst>
              <a:ext uri="{FF2B5EF4-FFF2-40B4-BE49-F238E27FC236}">
                <a16:creationId xmlns:a16="http://schemas.microsoft.com/office/drawing/2014/main" id="{E4C1C9D9-4CD4-18A4-CCA3-02117076256E}"/>
              </a:ext>
            </a:extLst>
          </p:cNvPr>
          <p:cNvCxnSpPr/>
          <p:nvPr/>
        </p:nvCxnSpPr>
        <p:spPr>
          <a:xfrm rot="5400000">
            <a:off x="76727" y="2825377"/>
            <a:ext cx="2101200" cy="14700"/>
          </a:xfrm>
          <a:prstGeom prst="curvedConnector3">
            <a:avLst>
              <a:gd name="adj1" fmla="val 50000"/>
            </a:avLst>
          </a:prstGeom>
          <a:noFill/>
          <a:ln w="19050" cap="flat" cmpd="sng">
            <a:solidFill>
              <a:srgbClr val="CC0000"/>
            </a:solidFill>
            <a:prstDash val="solid"/>
            <a:round/>
            <a:headEnd type="stealth" w="med" len="med"/>
            <a:tailEnd type="stealth" w="med" len="med"/>
          </a:ln>
        </p:spPr>
      </p:cxnSp>
      <p:sp>
        <p:nvSpPr>
          <p:cNvPr id="57" name="Google Shape;321;g1806fcc96f9_1_16">
            <a:extLst>
              <a:ext uri="{FF2B5EF4-FFF2-40B4-BE49-F238E27FC236}">
                <a16:creationId xmlns:a16="http://schemas.microsoft.com/office/drawing/2014/main" id="{39962C3B-0CA5-535F-999F-EC76873C86E1}"/>
              </a:ext>
            </a:extLst>
          </p:cNvPr>
          <p:cNvSpPr txBox="1"/>
          <p:nvPr/>
        </p:nvSpPr>
        <p:spPr>
          <a:xfrm>
            <a:off x="136421" y="2390080"/>
            <a:ext cx="1087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Libre Franklin Medium"/>
                <a:ea typeface="Libre Franklin Medium"/>
                <a:cs typeface="Libre Franklin Medium"/>
                <a:sym typeface="Libre Franklin Medium"/>
              </a:rPr>
              <a:t>Frequency Domain</a:t>
            </a:r>
            <a:endParaRPr sz="1200" dirty="0">
              <a:latin typeface="Libre Franklin Medium"/>
              <a:ea typeface="Libre Franklin Medium"/>
              <a:cs typeface="Libre Franklin Medium"/>
              <a:sym typeface="Libre Franklin Medium"/>
            </a:endParaRPr>
          </a:p>
        </p:txBody>
      </p:sp>
      <p:sp>
        <p:nvSpPr>
          <p:cNvPr id="12" name="TextBox 11">
            <a:extLst>
              <a:ext uri="{FF2B5EF4-FFF2-40B4-BE49-F238E27FC236}">
                <a16:creationId xmlns:a16="http://schemas.microsoft.com/office/drawing/2014/main" id="{F2E0EC9A-9824-3341-8B34-AD678BFCF559}"/>
              </a:ext>
            </a:extLst>
          </p:cNvPr>
          <p:cNvSpPr txBox="1"/>
          <p:nvPr/>
        </p:nvSpPr>
        <p:spPr>
          <a:xfrm>
            <a:off x="683537" y="740683"/>
            <a:ext cx="6998306" cy="351378"/>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Data Augmentation : Frequency Masking</a:t>
            </a:r>
          </a:p>
        </p:txBody>
      </p:sp>
    </p:spTree>
    <p:extLst>
      <p:ext uri="{BB962C8B-B14F-4D97-AF65-F5344CB8AC3E}">
        <p14:creationId xmlns:p14="http://schemas.microsoft.com/office/powerpoint/2010/main" val="199887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Sound Detection</a:t>
            </a:r>
            <a:endParaRPr lang="en-US" dirty="0"/>
          </a:p>
        </p:txBody>
      </p:sp>
      <p:cxnSp>
        <p:nvCxnSpPr>
          <p:cNvPr id="3" name="Google Shape;326;g1806fcc96f9_1_22">
            <a:extLst>
              <a:ext uri="{FF2B5EF4-FFF2-40B4-BE49-F238E27FC236}">
                <a16:creationId xmlns:a16="http://schemas.microsoft.com/office/drawing/2014/main" id="{93CA58ED-388C-0977-70E4-699917EA2F88}"/>
              </a:ext>
            </a:extLst>
          </p:cNvPr>
          <p:cNvCxnSpPr>
            <a:cxnSpLocks/>
          </p:cNvCxnSpPr>
          <p:nvPr/>
        </p:nvCxnSpPr>
        <p:spPr>
          <a:xfrm flipH="1">
            <a:off x="5711050" y="1668108"/>
            <a:ext cx="10200" cy="2506500"/>
          </a:xfrm>
          <a:prstGeom prst="straightConnector1">
            <a:avLst/>
          </a:prstGeom>
          <a:noFill/>
          <a:ln w="28575" cap="flat" cmpd="sng">
            <a:solidFill>
              <a:schemeClr val="dk1"/>
            </a:solidFill>
            <a:prstDash val="solid"/>
            <a:round/>
            <a:headEnd type="none" w="med" len="med"/>
            <a:tailEnd type="triangle" w="med" len="med"/>
          </a:ln>
        </p:spPr>
      </p:cxnSp>
      <p:pic>
        <p:nvPicPr>
          <p:cNvPr id="4" name="Google Shape;328;g1806fcc96f9_1_22">
            <a:extLst>
              <a:ext uri="{FF2B5EF4-FFF2-40B4-BE49-F238E27FC236}">
                <a16:creationId xmlns:a16="http://schemas.microsoft.com/office/drawing/2014/main" id="{C5554AB5-1618-2BC6-EDA7-F60430CF2A8E}"/>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pic>
        <p:nvPicPr>
          <p:cNvPr id="6" name="Google Shape;329;g1806fcc96f9_1_22">
            <a:extLst>
              <a:ext uri="{FF2B5EF4-FFF2-40B4-BE49-F238E27FC236}">
                <a16:creationId xmlns:a16="http://schemas.microsoft.com/office/drawing/2014/main" id="{B27C4409-6D77-6275-93F5-B20C5AEDF55B}"/>
              </a:ext>
            </a:extLst>
          </p:cNvPr>
          <p:cNvPicPr preferRelativeResize="0"/>
          <p:nvPr/>
        </p:nvPicPr>
        <p:blipFill>
          <a:blip r:embed="rId4">
            <a:alphaModFix/>
          </a:blip>
          <a:stretch>
            <a:fillRect/>
          </a:stretch>
        </p:blipFill>
        <p:spPr>
          <a:xfrm>
            <a:off x="756861" y="1137853"/>
            <a:ext cx="3502621" cy="3930135"/>
          </a:xfrm>
          <a:prstGeom prst="rect">
            <a:avLst/>
          </a:prstGeom>
          <a:noFill/>
          <a:ln>
            <a:noFill/>
          </a:ln>
        </p:spPr>
      </p:pic>
      <p:pic>
        <p:nvPicPr>
          <p:cNvPr id="7" name="Google Shape;333;g1806fcc96f9_1_22">
            <a:extLst>
              <a:ext uri="{FF2B5EF4-FFF2-40B4-BE49-F238E27FC236}">
                <a16:creationId xmlns:a16="http://schemas.microsoft.com/office/drawing/2014/main" id="{5AC72BE6-D061-DAEB-3AF5-8BC21E2EAEA7}"/>
              </a:ext>
            </a:extLst>
          </p:cNvPr>
          <p:cNvPicPr preferRelativeResize="0"/>
          <p:nvPr/>
        </p:nvPicPr>
        <p:blipFill>
          <a:blip r:embed="rId5">
            <a:alphaModFix/>
          </a:blip>
          <a:stretch>
            <a:fillRect/>
          </a:stretch>
        </p:blipFill>
        <p:spPr>
          <a:xfrm>
            <a:off x="1333650" y="1378672"/>
            <a:ext cx="2303100" cy="627456"/>
          </a:xfrm>
          <a:prstGeom prst="rect">
            <a:avLst/>
          </a:prstGeom>
          <a:noFill/>
          <a:ln>
            <a:noFill/>
          </a:ln>
        </p:spPr>
      </p:pic>
      <p:pic>
        <p:nvPicPr>
          <p:cNvPr id="10" name="Google Shape;334;g1806fcc96f9_1_22">
            <a:extLst>
              <a:ext uri="{FF2B5EF4-FFF2-40B4-BE49-F238E27FC236}">
                <a16:creationId xmlns:a16="http://schemas.microsoft.com/office/drawing/2014/main" id="{751FA387-9D19-5ADB-CC49-C136A7FE86D8}"/>
              </a:ext>
            </a:extLst>
          </p:cNvPr>
          <p:cNvPicPr preferRelativeResize="0"/>
          <p:nvPr/>
        </p:nvPicPr>
        <p:blipFill rotWithShape="1">
          <a:blip r:embed="rId6">
            <a:alphaModFix/>
          </a:blip>
          <a:srcRect t="35129" b="24863"/>
          <a:stretch/>
        </p:blipFill>
        <p:spPr>
          <a:xfrm>
            <a:off x="1168675" y="3450961"/>
            <a:ext cx="1389100" cy="431100"/>
          </a:xfrm>
          <a:prstGeom prst="rect">
            <a:avLst/>
          </a:prstGeom>
          <a:noFill/>
          <a:ln>
            <a:noFill/>
          </a:ln>
        </p:spPr>
      </p:pic>
      <p:pic>
        <p:nvPicPr>
          <p:cNvPr id="11" name="Google Shape;335;g1806fcc96f9_1_22">
            <a:extLst>
              <a:ext uri="{FF2B5EF4-FFF2-40B4-BE49-F238E27FC236}">
                <a16:creationId xmlns:a16="http://schemas.microsoft.com/office/drawing/2014/main" id="{918A3594-E29B-F076-8CA0-A7EEDE472D57}"/>
              </a:ext>
            </a:extLst>
          </p:cNvPr>
          <p:cNvPicPr preferRelativeResize="0"/>
          <p:nvPr/>
        </p:nvPicPr>
        <p:blipFill>
          <a:blip r:embed="rId7">
            <a:alphaModFix/>
          </a:blip>
          <a:stretch>
            <a:fillRect/>
          </a:stretch>
        </p:blipFill>
        <p:spPr>
          <a:xfrm>
            <a:off x="2619274" y="3391236"/>
            <a:ext cx="1285852" cy="836840"/>
          </a:xfrm>
          <a:prstGeom prst="rect">
            <a:avLst/>
          </a:prstGeom>
          <a:noFill/>
          <a:ln>
            <a:noFill/>
          </a:ln>
        </p:spPr>
      </p:pic>
      <p:sp>
        <p:nvSpPr>
          <p:cNvPr id="12" name="Google Shape;336;g1806fcc96f9_1_22">
            <a:extLst>
              <a:ext uri="{FF2B5EF4-FFF2-40B4-BE49-F238E27FC236}">
                <a16:creationId xmlns:a16="http://schemas.microsoft.com/office/drawing/2014/main" id="{F096D147-D66A-BEA0-3D95-FA8511F3D296}"/>
              </a:ext>
            </a:extLst>
          </p:cNvPr>
          <p:cNvSpPr txBox="1"/>
          <p:nvPr/>
        </p:nvSpPr>
        <p:spPr>
          <a:xfrm>
            <a:off x="1386599" y="3854910"/>
            <a:ext cx="10065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
              <a:t>https://blog.paperspace.com/content/images/2018/06/ELU.png</a:t>
            </a:r>
            <a:endParaRPr sz="200"/>
          </a:p>
        </p:txBody>
      </p:sp>
      <p:sp>
        <p:nvSpPr>
          <p:cNvPr id="13" name="Google Shape;337;g1806fcc96f9_1_22">
            <a:extLst>
              <a:ext uri="{FF2B5EF4-FFF2-40B4-BE49-F238E27FC236}">
                <a16:creationId xmlns:a16="http://schemas.microsoft.com/office/drawing/2014/main" id="{6C8D1136-7A1E-F9C3-47F7-2408A45BB506}"/>
              </a:ext>
            </a:extLst>
          </p:cNvPr>
          <p:cNvSpPr txBox="1"/>
          <p:nvPr/>
        </p:nvSpPr>
        <p:spPr>
          <a:xfrm>
            <a:off x="2619325" y="4094400"/>
            <a:ext cx="1415100" cy="2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
              <a:t>https://assets-global.website-files.com/5d7b77b063a9066d83e1209c/60be1d44cdd90474e0430225_math-20210607%20(14).png</a:t>
            </a:r>
            <a:endParaRPr sz="200"/>
          </a:p>
        </p:txBody>
      </p:sp>
      <p:pic>
        <p:nvPicPr>
          <p:cNvPr id="17" name="Google Shape;341;g1806fcc96f9_1_22">
            <a:extLst>
              <a:ext uri="{FF2B5EF4-FFF2-40B4-BE49-F238E27FC236}">
                <a16:creationId xmlns:a16="http://schemas.microsoft.com/office/drawing/2014/main" id="{C48EBA6C-E33A-A5FB-8360-B156471393D8}"/>
              </a:ext>
            </a:extLst>
          </p:cNvPr>
          <p:cNvPicPr preferRelativeResize="0"/>
          <p:nvPr/>
        </p:nvPicPr>
        <p:blipFill>
          <a:blip r:embed="rId8">
            <a:alphaModFix/>
          </a:blip>
          <a:stretch>
            <a:fillRect/>
          </a:stretch>
        </p:blipFill>
        <p:spPr>
          <a:xfrm>
            <a:off x="1267762" y="4344836"/>
            <a:ext cx="1761176" cy="645237"/>
          </a:xfrm>
          <a:prstGeom prst="rect">
            <a:avLst/>
          </a:prstGeom>
          <a:noFill/>
          <a:ln>
            <a:noFill/>
          </a:ln>
        </p:spPr>
      </p:pic>
      <p:sp>
        <p:nvSpPr>
          <p:cNvPr id="18" name="Google Shape;342;g1806fcc96f9_1_22">
            <a:extLst>
              <a:ext uri="{FF2B5EF4-FFF2-40B4-BE49-F238E27FC236}">
                <a16:creationId xmlns:a16="http://schemas.microsoft.com/office/drawing/2014/main" id="{46E4394B-B885-9E20-B986-F29D21FF6472}"/>
              </a:ext>
            </a:extLst>
          </p:cNvPr>
          <p:cNvSpPr txBox="1"/>
          <p:nvPr/>
        </p:nvSpPr>
        <p:spPr>
          <a:xfrm>
            <a:off x="1216650" y="1885313"/>
            <a:ext cx="12243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
              <a:t>https://production-media.paperswithcode.com/methods/MaxpoolSample2.png</a:t>
            </a:r>
            <a:endParaRPr sz="200"/>
          </a:p>
        </p:txBody>
      </p:sp>
      <p:sp>
        <p:nvSpPr>
          <p:cNvPr id="19" name="Google Shape;343;g1806fcc96f9_1_22">
            <a:extLst>
              <a:ext uri="{FF2B5EF4-FFF2-40B4-BE49-F238E27FC236}">
                <a16:creationId xmlns:a16="http://schemas.microsoft.com/office/drawing/2014/main" id="{0ECF552E-94A3-2B55-45C9-75BD52C9B704}"/>
              </a:ext>
            </a:extLst>
          </p:cNvPr>
          <p:cNvSpPr/>
          <p:nvPr/>
        </p:nvSpPr>
        <p:spPr>
          <a:xfrm>
            <a:off x="5070901" y="1799056"/>
            <a:ext cx="1266600" cy="2808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Conv Layer</a:t>
            </a:r>
            <a:endParaRPr sz="1400" b="1" dirty="0">
              <a:latin typeface="+mj-lt"/>
              <a:cs typeface="Arial" panose="020B0604020202020204" pitchFamily="34" charset="0"/>
            </a:endParaRPr>
          </a:p>
        </p:txBody>
      </p:sp>
      <p:sp>
        <p:nvSpPr>
          <p:cNvPr id="20" name="Google Shape;344;g1806fcc96f9_1_22">
            <a:extLst>
              <a:ext uri="{FF2B5EF4-FFF2-40B4-BE49-F238E27FC236}">
                <a16:creationId xmlns:a16="http://schemas.microsoft.com/office/drawing/2014/main" id="{16535B1F-F9D3-CC0A-81C1-87AC1CD2988D}"/>
              </a:ext>
            </a:extLst>
          </p:cNvPr>
          <p:cNvSpPr/>
          <p:nvPr/>
        </p:nvSpPr>
        <p:spPr>
          <a:xfrm>
            <a:off x="5070901" y="2217775"/>
            <a:ext cx="1266600" cy="2808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Conv Layer</a:t>
            </a:r>
            <a:endParaRPr sz="1400" b="1" dirty="0">
              <a:latin typeface="+mj-lt"/>
              <a:cs typeface="Arial" panose="020B0604020202020204" pitchFamily="34" charset="0"/>
            </a:endParaRPr>
          </a:p>
        </p:txBody>
      </p:sp>
      <p:sp>
        <p:nvSpPr>
          <p:cNvPr id="21" name="Google Shape;345;g1806fcc96f9_1_22">
            <a:extLst>
              <a:ext uri="{FF2B5EF4-FFF2-40B4-BE49-F238E27FC236}">
                <a16:creationId xmlns:a16="http://schemas.microsoft.com/office/drawing/2014/main" id="{8680E5A3-FD09-EFE0-384D-51D860D39885}"/>
              </a:ext>
            </a:extLst>
          </p:cNvPr>
          <p:cNvSpPr/>
          <p:nvPr/>
        </p:nvSpPr>
        <p:spPr>
          <a:xfrm>
            <a:off x="5070901" y="2620389"/>
            <a:ext cx="1266600" cy="2808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dk1"/>
                </a:solidFill>
                <a:latin typeface="+mj-lt"/>
                <a:cs typeface="Arial" panose="020B0604020202020204" pitchFamily="34" charset="0"/>
              </a:rPr>
              <a:t>Conv Layer</a:t>
            </a:r>
            <a:endParaRPr sz="1400" b="1" dirty="0">
              <a:latin typeface="+mj-lt"/>
              <a:cs typeface="Arial" panose="020B0604020202020204" pitchFamily="34" charset="0"/>
            </a:endParaRPr>
          </a:p>
        </p:txBody>
      </p:sp>
      <p:sp>
        <p:nvSpPr>
          <p:cNvPr id="22" name="Google Shape;346;g1806fcc96f9_1_22">
            <a:extLst>
              <a:ext uri="{FF2B5EF4-FFF2-40B4-BE49-F238E27FC236}">
                <a16:creationId xmlns:a16="http://schemas.microsoft.com/office/drawing/2014/main" id="{2531A369-52DA-F01D-8C36-86D51AEEB311}"/>
              </a:ext>
            </a:extLst>
          </p:cNvPr>
          <p:cNvSpPr/>
          <p:nvPr/>
        </p:nvSpPr>
        <p:spPr>
          <a:xfrm>
            <a:off x="5070901" y="3023004"/>
            <a:ext cx="1266600" cy="2808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dk1"/>
                </a:solidFill>
                <a:latin typeface="+mj-lt"/>
                <a:cs typeface="Arial" panose="020B0604020202020204" pitchFamily="34" charset="0"/>
              </a:rPr>
              <a:t>Conv Layer</a:t>
            </a:r>
            <a:endParaRPr sz="1400" b="1" dirty="0">
              <a:latin typeface="+mj-lt"/>
              <a:cs typeface="Arial" panose="020B0604020202020204" pitchFamily="34" charset="0"/>
            </a:endParaRPr>
          </a:p>
        </p:txBody>
      </p:sp>
      <p:sp>
        <p:nvSpPr>
          <p:cNvPr id="23" name="Google Shape;347;g1806fcc96f9_1_22">
            <a:extLst>
              <a:ext uri="{FF2B5EF4-FFF2-40B4-BE49-F238E27FC236}">
                <a16:creationId xmlns:a16="http://schemas.microsoft.com/office/drawing/2014/main" id="{36D2D0AA-0237-6336-4119-7FF04702CF6B}"/>
              </a:ext>
            </a:extLst>
          </p:cNvPr>
          <p:cNvSpPr/>
          <p:nvPr/>
        </p:nvSpPr>
        <p:spPr>
          <a:xfrm>
            <a:off x="5070901" y="3441722"/>
            <a:ext cx="1266600" cy="28080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dk1"/>
                </a:solidFill>
                <a:latin typeface="+mj-lt"/>
                <a:cs typeface="Arial" panose="020B0604020202020204" pitchFamily="34" charset="0"/>
              </a:rPr>
              <a:t>FC Layer</a:t>
            </a:r>
            <a:endParaRPr sz="1400" b="1" dirty="0">
              <a:latin typeface="+mj-lt"/>
              <a:cs typeface="Arial" panose="020B0604020202020204" pitchFamily="34" charset="0"/>
            </a:endParaRPr>
          </a:p>
        </p:txBody>
      </p:sp>
      <p:sp>
        <p:nvSpPr>
          <p:cNvPr id="24" name="Google Shape;348;g1806fcc96f9_1_22">
            <a:extLst>
              <a:ext uri="{FF2B5EF4-FFF2-40B4-BE49-F238E27FC236}">
                <a16:creationId xmlns:a16="http://schemas.microsoft.com/office/drawing/2014/main" id="{1BEEDB13-A0AE-F4FB-9A81-F23A1B434941}"/>
              </a:ext>
            </a:extLst>
          </p:cNvPr>
          <p:cNvSpPr txBox="1"/>
          <p:nvPr/>
        </p:nvSpPr>
        <p:spPr>
          <a:xfrm>
            <a:off x="2098325" y="4866600"/>
            <a:ext cx="1006500" cy="2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
              <a:t>https://production-media.paperswithcode.com/methods/MaxpoolSample2.png</a:t>
            </a:r>
            <a:endParaRPr sz="200"/>
          </a:p>
        </p:txBody>
      </p:sp>
      <p:sp>
        <p:nvSpPr>
          <p:cNvPr id="26" name="Google Shape;349;g1806fcc96f9_1_22">
            <a:extLst>
              <a:ext uri="{FF2B5EF4-FFF2-40B4-BE49-F238E27FC236}">
                <a16:creationId xmlns:a16="http://schemas.microsoft.com/office/drawing/2014/main" id="{725833E8-5A18-10D7-6A18-7219289D697E}"/>
              </a:ext>
            </a:extLst>
          </p:cNvPr>
          <p:cNvSpPr/>
          <p:nvPr/>
        </p:nvSpPr>
        <p:spPr>
          <a:xfrm>
            <a:off x="7111150" y="1762975"/>
            <a:ext cx="1363200" cy="2808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Conv2D</a:t>
            </a:r>
            <a:endParaRPr sz="1400" b="1" dirty="0">
              <a:latin typeface="+mj-lt"/>
              <a:cs typeface="Arial" panose="020B0604020202020204" pitchFamily="34" charset="0"/>
            </a:endParaRPr>
          </a:p>
        </p:txBody>
      </p:sp>
      <p:sp>
        <p:nvSpPr>
          <p:cNvPr id="27" name="Google Shape;350;g1806fcc96f9_1_22">
            <a:extLst>
              <a:ext uri="{FF2B5EF4-FFF2-40B4-BE49-F238E27FC236}">
                <a16:creationId xmlns:a16="http://schemas.microsoft.com/office/drawing/2014/main" id="{90161129-9945-FB89-C64C-97E9BFEFAA37}"/>
              </a:ext>
            </a:extLst>
          </p:cNvPr>
          <p:cNvSpPr/>
          <p:nvPr/>
        </p:nvSpPr>
        <p:spPr>
          <a:xfrm>
            <a:off x="7111150" y="2525275"/>
            <a:ext cx="1363200" cy="2808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ELU</a:t>
            </a:r>
            <a:endParaRPr sz="1400" b="1" dirty="0">
              <a:latin typeface="+mj-lt"/>
              <a:cs typeface="Arial" panose="020B0604020202020204" pitchFamily="34" charset="0"/>
            </a:endParaRPr>
          </a:p>
        </p:txBody>
      </p:sp>
      <p:sp>
        <p:nvSpPr>
          <p:cNvPr id="28" name="Google Shape;351;g1806fcc96f9_1_22">
            <a:extLst>
              <a:ext uri="{FF2B5EF4-FFF2-40B4-BE49-F238E27FC236}">
                <a16:creationId xmlns:a16="http://schemas.microsoft.com/office/drawing/2014/main" id="{018F7B72-F688-4507-FA4B-6E9E345ADCB0}"/>
              </a:ext>
            </a:extLst>
          </p:cNvPr>
          <p:cNvSpPr/>
          <p:nvPr/>
        </p:nvSpPr>
        <p:spPr>
          <a:xfrm>
            <a:off x="7111150" y="2906425"/>
            <a:ext cx="1363200" cy="28080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MaxPool2D</a:t>
            </a:r>
            <a:endParaRPr sz="1400" b="1" dirty="0">
              <a:latin typeface="+mj-lt"/>
              <a:cs typeface="Arial" panose="020B0604020202020204" pitchFamily="34" charset="0"/>
            </a:endParaRPr>
          </a:p>
        </p:txBody>
      </p:sp>
      <p:cxnSp>
        <p:nvCxnSpPr>
          <p:cNvPr id="30" name="Google Shape;353;g1806fcc96f9_1_22">
            <a:extLst>
              <a:ext uri="{FF2B5EF4-FFF2-40B4-BE49-F238E27FC236}">
                <a16:creationId xmlns:a16="http://schemas.microsoft.com/office/drawing/2014/main" id="{31E20BC8-1300-4938-776E-5E30B0D73A6A}"/>
              </a:ext>
            </a:extLst>
          </p:cNvPr>
          <p:cNvCxnSpPr/>
          <p:nvPr/>
        </p:nvCxnSpPr>
        <p:spPr>
          <a:xfrm rot="10800000" flipH="1">
            <a:off x="6337500" y="1601600"/>
            <a:ext cx="598500" cy="20370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54;g1806fcc96f9_1_22">
            <a:extLst>
              <a:ext uri="{FF2B5EF4-FFF2-40B4-BE49-F238E27FC236}">
                <a16:creationId xmlns:a16="http://schemas.microsoft.com/office/drawing/2014/main" id="{CF191E02-BB2A-A4DF-10FB-37E6FCEECA3D}"/>
              </a:ext>
            </a:extLst>
          </p:cNvPr>
          <p:cNvCxnSpPr/>
          <p:nvPr/>
        </p:nvCxnSpPr>
        <p:spPr>
          <a:xfrm>
            <a:off x="6307275" y="2050750"/>
            <a:ext cx="626700" cy="1292100"/>
          </a:xfrm>
          <a:prstGeom prst="straightConnector1">
            <a:avLst/>
          </a:prstGeom>
          <a:noFill/>
          <a:ln w="9525" cap="flat" cmpd="sng">
            <a:solidFill>
              <a:schemeClr val="dk1"/>
            </a:solidFill>
            <a:prstDash val="solid"/>
            <a:round/>
            <a:headEnd type="none" w="med" len="med"/>
            <a:tailEnd type="none" w="med" len="med"/>
          </a:ln>
        </p:spPr>
      </p:cxnSp>
      <p:sp>
        <p:nvSpPr>
          <p:cNvPr id="32" name="Google Shape;355;g1806fcc96f9_1_22">
            <a:extLst>
              <a:ext uri="{FF2B5EF4-FFF2-40B4-BE49-F238E27FC236}">
                <a16:creationId xmlns:a16="http://schemas.microsoft.com/office/drawing/2014/main" id="{A1553FC8-A911-CB8C-F8BB-337F474FFB11}"/>
              </a:ext>
            </a:extLst>
          </p:cNvPr>
          <p:cNvSpPr/>
          <p:nvPr/>
        </p:nvSpPr>
        <p:spPr>
          <a:xfrm>
            <a:off x="7111150" y="2144119"/>
            <a:ext cx="1363200" cy="2808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BatchNorm2D</a:t>
            </a:r>
            <a:endParaRPr sz="1400" b="1" dirty="0">
              <a:latin typeface="+mj-lt"/>
              <a:cs typeface="Arial" panose="020B0604020202020204" pitchFamily="34" charset="0"/>
            </a:endParaRPr>
          </a:p>
        </p:txBody>
      </p:sp>
      <p:pic>
        <p:nvPicPr>
          <p:cNvPr id="34" name="Google Shape;357;g1806fcc96f9_1_22">
            <a:extLst>
              <a:ext uri="{FF2B5EF4-FFF2-40B4-BE49-F238E27FC236}">
                <a16:creationId xmlns:a16="http://schemas.microsoft.com/office/drawing/2014/main" id="{A34302C5-2810-B265-366A-2D990FCBB6AD}"/>
              </a:ext>
            </a:extLst>
          </p:cNvPr>
          <p:cNvPicPr preferRelativeResize="0"/>
          <p:nvPr/>
        </p:nvPicPr>
        <p:blipFill rotWithShape="1">
          <a:blip r:embed="rId9">
            <a:alphaModFix/>
          </a:blip>
          <a:srcRect t="13963"/>
          <a:stretch/>
        </p:blipFill>
        <p:spPr>
          <a:xfrm>
            <a:off x="1333650" y="2294866"/>
            <a:ext cx="1415196" cy="836840"/>
          </a:xfrm>
          <a:prstGeom prst="rect">
            <a:avLst/>
          </a:prstGeom>
          <a:noFill/>
          <a:ln>
            <a:noFill/>
          </a:ln>
        </p:spPr>
      </p:pic>
      <p:sp>
        <p:nvSpPr>
          <p:cNvPr id="35" name="Google Shape;358;g1806fcc96f9_1_22">
            <a:extLst>
              <a:ext uri="{FF2B5EF4-FFF2-40B4-BE49-F238E27FC236}">
                <a16:creationId xmlns:a16="http://schemas.microsoft.com/office/drawing/2014/main" id="{15D303A7-1513-D9D3-9AEA-89457AD5A01D}"/>
              </a:ext>
            </a:extLst>
          </p:cNvPr>
          <p:cNvSpPr/>
          <p:nvPr/>
        </p:nvSpPr>
        <p:spPr>
          <a:xfrm>
            <a:off x="6934875" y="1601600"/>
            <a:ext cx="1629300" cy="1740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8D38B2-ED08-2C38-50AC-D14778352ABC}"/>
              </a:ext>
            </a:extLst>
          </p:cNvPr>
          <p:cNvSpPr txBox="1"/>
          <p:nvPr/>
        </p:nvSpPr>
        <p:spPr>
          <a:xfrm>
            <a:off x="683537" y="740683"/>
            <a:ext cx="6998306" cy="351378"/>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Sound Detection : Convolutional Neural Network(CNN) Model</a:t>
            </a:r>
          </a:p>
        </p:txBody>
      </p:sp>
      <p:sp>
        <p:nvSpPr>
          <p:cNvPr id="38" name="TextBox 37">
            <a:extLst>
              <a:ext uri="{FF2B5EF4-FFF2-40B4-BE49-F238E27FC236}">
                <a16:creationId xmlns:a16="http://schemas.microsoft.com/office/drawing/2014/main" id="{3A963DB6-F3DF-18DD-C6CE-F651C9C36A59}"/>
              </a:ext>
            </a:extLst>
          </p:cNvPr>
          <p:cNvSpPr txBox="1"/>
          <p:nvPr/>
        </p:nvSpPr>
        <p:spPr>
          <a:xfrm>
            <a:off x="4852570" y="1292380"/>
            <a:ext cx="1737360" cy="307777"/>
          </a:xfrm>
          <a:prstGeom prst="rect">
            <a:avLst/>
          </a:prstGeom>
          <a:noFill/>
        </p:spPr>
        <p:txBody>
          <a:bodyPr wrap="square">
            <a:spAutoFit/>
          </a:bodyPr>
          <a:lstStyle/>
          <a:p>
            <a:pPr algn="ctr"/>
            <a:r>
              <a:rPr lang="en-US" altLang="ko-KR" sz="1400" b="1" dirty="0">
                <a:solidFill>
                  <a:schemeClr val="dk1"/>
                </a:solidFill>
                <a:latin typeface="+mj-lt"/>
                <a:cs typeface="Arial" panose="020B0604020202020204" pitchFamily="34" charset="0"/>
              </a:rPr>
              <a:t>Spectrogram</a:t>
            </a:r>
            <a:endParaRPr lang="ko-KR" altLang="en-US" sz="1400" dirty="0">
              <a:latin typeface="+mj-lt"/>
            </a:endParaRPr>
          </a:p>
        </p:txBody>
      </p:sp>
      <p:sp>
        <p:nvSpPr>
          <p:cNvPr id="39" name="TextBox 38">
            <a:extLst>
              <a:ext uri="{FF2B5EF4-FFF2-40B4-BE49-F238E27FC236}">
                <a16:creationId xmlns:a16="http://schemas.microsoft.com/office/drawing/2014/main" id="{46088870-0AF8-C603-0902-F52DD5C3EB70}"/>
              </a:ext>
            </a:extLst>
          </p:cNvPr>
          <p:cNvSpPr txBox="1"/>
          <p:nvPr/>
        </p:nvSpPr>
        <p:spPr>
          <a:xfrm>
            <a:off x="4842370" y="4140101"/>
            <a:ext cx="1737360" cy="461665"/>
          </a:xfrm>
          <a:prstGeom prst="rect">
            <a:avLst/>
          </a:prstGeom>
          <a:noFill/>
        </p:spPr>
        <p:txBody>
          <a:bodyPr wrap="square">
            <a:spAutoFit/>
          </a:bodyPr>
          <a:lstStyle/>
          <a:p>
            <a:pPr algn="ctr"/>
            <a:r>
              <a:rPr lang="en-US" altLang="ko-KR" sz="1200" b="1" dirty="0">
                <a:solidFill>
                  <a:schemeClr val="dk1"/>
                </a:solidFill>
                <a:latin typeface="Arial" panose="020B0604020202020204" pitchFamily="34" charset="0"/>
                <a:cs typeface="Arial" panose="020B0604020202020204" pitchFamily="34" charset="0"/>
              </a:rPr>
              <a:t>Gunshot Sound </a:t>
            </a:r>
            <a:r>
              <a:rPr lang="en-US" altLang="ko-KR" sz="1200" b="1" dirty="0" err="1">
                <a:solidFill>
                  <a:schemeClr val="dk1"/>
                </a:solidFill>
                <a:latin typeface="Arial" panose="020B0604020202020204" pitchFamily="34" charset="0"/>
                <a:cs typeface="Arial" panose="020B0604020202020204" pitchFamily="34" charset="0"/>
              </a:rPr>
              <a:t>Clasification</a:t>
            </a:r>
            <a:endParaRPr lang="ko-KR" altLang="en-US" sz="1200" dirty="0"/>
          </a:p>
        </p:txBody>
      </p:sp>
      <p:sp>
        <p:nvSpPr>
          <p:cNvPr id="43" name="TextBox 42">
            <a:extLst>
              <a:ext uri="{FF2B5EF4-FFF2-40B4-BE49-F238E27FC236}">
                <a16:creationId xmlns:a16="http://schemas.microsoft.com/office/drawing/2014/main" id="{55044513-F43E-246D-8484-D7FBDE94A3CE}"/>
              </a:ext>
            </a:extLst>
          </p:cNvPr>
          <p:cNvSpPr txBox="1"/>
          <p:nvPr/>
        </p:nvSpPr>
        <p:spPr>
          <a:xfrm>
            <a:off x="791725" y="1111835"/>
            <a:ext cx="3442600" cy="319446"/>
          </a:xfrm>
          <a:prstGeom prst="rect">
            <a:avLst/>
          </a:prstGeom>
          <a:noFill/>
        </p:spPr>
        <p:txBody>
          <a:bodyPr wrap="square">
            <a:spAutoFit/>
          </a:bodyPr>
          <a:lstStyle/>
          <a:p>
            <a:pPr marL="146050" lvl="0" algn="l" rtl="0">
              <a:lnSpc>
                <a:spcPct val="115000"/>
              </a:lnSpc>
              <a:spcBef>
                <a:spcPts val="800"/>
              </a:spcBef>
              <a:spcAft>
                <a:spcPts val="0"/>
              </a:spcAft>
              <a:buClr>
                <a:srgbClr val="CC0000"/>
              </a:buClr>
              <a:buSzPts val="1300"/>
            </a:pPr>
            <a:r>
              <a:rPr lang="en-US" altLang="ko-KR" sz="1400" b="1" dirty="0">
                <a:solidFill>
                  <a:srgbClr val="CC0000"/>
                </a:solidFill>
                <a:latin typeface="+mj-lt"/>
                <a:cs typeface="Arial" panose="020B0604020202020204" pitchFamily="34" charset="0"/>
              </a:rPr>
              <a:t>- Convolutional Layer</a:t>
            </a:r>
          </a:p>
        </p:txBody>
      </p:sp>
      <p:sp>
        <p:nvSpPr>
          <p:cNvPr id="44" name="TextBox 43">
            <a:extLst>
              <a:ext uri="{FF2B5EF4-FFF2-40B4-BE49-F238E27FC236}">
                <a16:creationId xmlns:a16="http://schemas.microsoft.com/office/drawing/2014/main" id="{DEF0311C-3BDD-EB10-CAA1-277F01CCAFF8}"/>
              </a:ext>
            </a:extLst>
          </p:cNvPr>
          <p:cNvSpPr txBox="1"/>
          <p:nvPr/>
        </p:nvSpPr>
        <p:spPr>
          <a:xfrm>
            <a:off x="807322" y="2020725"/>
            <a:ext cx="3442600" cy="319446"/>
          </a:xfrm>
          <a:prstGeom prst="rect">
            <a:avLst/>
          </a:prstGeom>
          <a:noFill/>
        </p:spPr>
        <p:txBody>
          <a:bodyPr wrap="square">
            <a:spAutoFit/>
          </a:bodyPr>
          <a:lstStyle/>
          <a:p>
            <a:pPr marL="146050" lvl="0" algn="l" rtl="0">
              <a:lnSpc>
                <a:spcPct val="115000"/>
              </a:lnSpc>
              <a:spcBef>
                <a:spcPts val="800"/>
              </a:spcBef>
              <a:spcAft>
                <a:spcPts val="0"/>
              </a:spcAft>
              <a:buClr>
                <a:srgbClr val="CC0000"/>
              </a:buClr>
              <a:buSzPts val="1300"/>
            </a:pPr>
            <a:r>
              <a:rPr lang="en-US" altLang="ko-KR" sz="1400" b="1" dirty="0">
                <a:solidFill>
                  <a:srgbClr val="CC0000"/>
                </a:solidFill>
                <a:latin typeface="+mj-lt"/>
                <a:cs typeface="Arial" panose="020B0604020202020204" pitchFamily="34" charset="0"/>
              </a:rPr>
              <a:t>- Batch Normalization</a:t>
            </a:r>
          </a:p>
        </p:txBody>
      </p:sp>
      <p:sp>
        <p:nvSpPr>
          <p:cNvPr id="45" name="TextBox 44">
            <a:extLst>
              <a:ext uri="{FF2B5EF4-FFF2-40B4-BE49-F238E27FC236}">
                <a16:creationId xmlns:a16="http://schemas.microsoft.com/office/drawing/2014/main" id="{190A64F9-EEC2-7B56-0E2B-39E588CD5D8D}"/>
              </a:ext>
            </a:extLst>
          </p:cNvPr>
          <p:cNvSpPr txBox="1"/>
          <p:nvPr/>
        </p:nvSpPr>
        <p:spPr>
          <a:xfrm>
            <a:off x="769821" y="3104554"/>
            <a:ext cx="3442600" cy="319446"/>
          </a:xfrm>
          <a:prstGeom prst="rect">
            <a:avLst/>
          </a:prstGeom>
          <a:noFill/>
        </p:spPr>
        <p:txBody>
          <a:bodyPr wrap="square">
            <a:spAutoFit/>
          </a:bodyPr>
          <a:lstStyle/>
          <a:p>
            <a:pPr marL="146050" lvl="0" algn="l" rtl="0">
              <a:lnSpc>
                <a:spcPct val="115000"/>
              </a:lnSpc>
              <a:spcBef>
                <a:spcPts val="800"/>
              </a:spcBef>
              <a:spcAft>
                <a:spcPts val="0"/>
              </a:spcAft>
              <a:buClr>
                <a:srgbClr val="CC0000"/>
              </a:buClr>
              <a:buSzPts val="1300"/>
            </a:pPr>
            <a:r>
              <a:rPr lang="en-US" altLang="ko-KR" sz="1400" b="1" dirty="0">
                <a:solidFill>
                  <a:srgbClr val="CC0000"/>
                </a:solidFill>
                <a:latin typeface="+mj-lt"/>
                <a:cs typeface="Arial" panose="020B0604020202020204" pitchFamily="34" charset="0"/>
              </a:rPr>
              <a:t>- ELU(Exponential Linear Unit)</a:t>
            </a:r>
          </a:p>
        </p:txBody>
      </p:sp>
      <p:sp>
        <p:nvSpPr>
          <p:cNvPr id="46" name="TextBox 45">
            <a:extLst>
              <a:ext uri="{FF2B5EF4-FFF2-40B4-BE49-F238E27FC236}">
                <a16:creationId xmlns:a16="http://schemas.microsoft.com/office/drawing/2014/main" id="{CAE9A9B7-218B-7DB3-E446-4DAE7C02A53B}"/>
              </a:ext>
            </a:extLst>
          </p:cNvPr>
          <p:cNvSpPr txBox="1"/>
          <p:nvPr/>
        </p:nvSpPr>
        <p:spPr>
          <a:xfrm>
            <a:off x="820136" y="4079327"/>
            <a:ext cx="3442600" cy="319446"/>
          </a:xfrm>
          <a:prstGeom prst="rect">
            <a:avLst/>
          </a:prstGeom>
          <a:noFill/>
        </p:spPr>
        <p:txBody>
          <a:bodyPr wrap="square">
            <a:spAutoFit/>
          </a:bodyPr>
          <a:lstStyle/>
          <a:p>
            <a:pPr marL="146050" lvl="0" algn="l" rtl="0">
              <a:lnSpc>
                <a:spcPct val="115000"/>
              </a:lnSpc>
              <a:spcBef>
                <a:spcPts val="800"/>
              </a:spcBef>
              <a:spcAft>
                <a:spcPts val="0"/>
              </a:spcAft>
              <a:buClr>
                <a:srgbClr val="CC0000"/>
              </a:buClr>
              <a:buSzPts val="1300"/>
            </a:pPr>
            <a:r>
              <a:rPr lang="en-US" altLang="ko-KR" sz="1400" b="1" dirty="0">
                <a:solidFill>
                  <a:srgbClr val="CC0000"/>
                </a:solidFill>
                <a:latin typeface="+mj-lt"/>
                <a:cs typeface="Arial" panose="020B0604020202020204" pitchFamily="34" charset="0"/>
              </a:rPr>
              <a:t>- MaxPool2D</a:t>
            </a:r>
          </a:p>
        </p:txBody>
      </p:sp>
    </p:spTree>
    <p:extLst>
      <p:ext uri="{BB962C8B-B14F-4D97-AF65-F5344CB8AC3E}">
        <p14:creationId xmlns:p14="http://schemas.microsoft.com/office/powerpoint/2010/main" val="71806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Sound Detection</a:t>
            </a:r>
            <a:endParaRPr lang="en-US" dirty="0"/>
          </a:p>
        </p:txBody>
      </p:sp>
      <p:pic>
        <p:nvPicPr>
          <p:cNvPr id="2" name="Google Shape;365;g1806fcc96f9_3_119">
            <a:extLst>
              <a:ext uri="{FF2B5EF4-FFF2-40B4-BE49-F238E27FC236}">
                <a16:creationId xmlns:a16="http://schemas.microsoft.com/office/drawing/2014/main" id="{31C4731D-3B63-3CB9-2789-7431C4EAC607}"/>
              </a:ext>
            </a:extLst>
          </p:cNvPr>
          <p:cNvPicPr preferRelativeResize="0"/>
          <p:nvPr/>
        </p:nvPicPr>
        <p:blipFill>
          <a:blip r:embed="rId3">
            <a:alphaModFix/>
          </a:blip>
          <a:stretch>
            <a:fillRect/>
          </a:stretch>
        </p:blipFill>
        <p:spPr>
          <a:xfrm>
            <a:off x="404772" y="1701850"/>
            <a:ext cx="4567725" cy="1739799"/>
          </a:xfrm>
          <a:prstGeom prst="rect">
            <a:avLst/>
          </a:prstGeom>
          <a:noFill/>
          <a:ln>
            <a:noFill/>
          </a:ln>
        </p:spPr>
      </p:pic>
      <p:sp>
        <p:nvSpPr>
          <p:cNvPr id="8" name="Google Shape;366;g1806fcc96f9_3_119">
            <a:extLst>
              <a:ext uri="{FF2B5EF4-FFF2-40B4-BE49-F238E27FC236}">
                <a16:creationId xmlns:a16="http://schemas.microsoft.com/office/drawing/2014/main" id="{5FC74A16-27D9-CDA1-00B6-A1C9C01BA649}"/>
              </a:ext>
            </a:extLst>
          </p:cNvPr>
          <p:cNvSpPr txBox="1"/>
          <p:nvPr/>
        </p:nvSpPr>
        <p:spPr>
          <a:xfrm>
            <a:off x="439984" y="2333684"/>
            <a:ext cx="4497300" cy="116952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ibre Franklin Medium"/>
              <a:buChar char="●"/>
            </a:pPr>
            <a:r>
              <a:rPr lang="en-US" sz="1600" dirty="0">
                <a:ea typeface="Libre Franklin Medium"/>
                <a:cs typeface="Libre Franklin Medium"/>
                <a:sym typeface="Libre Franklin Medium"/>
              </a:rPr>
              <a:t>Batch Size : 256</a:t>
            </a:r>
            <a:endParaRPr sz="1600" dirty="0">
              <a:ea typeface="Libre Franklin Medium"/>
              <a:cs typeface="Libre Franklin Medium"/>
              <a:sym typeface="Libre Franklin Medium"/>
            </a:endParaRPr>
          </a:p>
          <a:p>
            <a:pPr marL="457200" lvl="0" indent="-317500" algn="l" rtl="0">
              <a:spcBef>
                <a:spcPts val="0"/>
              </a:spcBef>
              <a:spcAft>
                <a:spcPts val="0"/>
              </a:spcAft>
              <a:buSzPts val="1400"/>
              <a:buFont typeface="Libre Franklin Medium"/>
              <a:buChar char="●"/>
            </a:pPr>
            <a:r>
              <a:rPr lang="en-US" sz="1600" dirty="0">
                <a:ea typeface="Libre Franklin Medium"/>
                <a:cs typeface="Libre Franklin Medium"/>
                <a:sym typeface="Libre Franklin Medium"/>
              </a:rPr>
              <a:t>Learning Rate : 0.001</a:t>
            </a:r>
            <a:endParaRPr sz="1600" dirty="0">
              <a:ea typeface="Libre Franklin Medium"/>
              <a:cs typeface="Libre Franklin Medium"/>
              <a:sym typeface="Libre Franklin Medium"/>
            </a:endParaRPr>
          </a:p>
          <a:p>
            <a:pPr marL="457200" lvl="0" indent="-317500" algn="l" rtl="0">
              <a:spcBef>
                <a:spcPts val="0"/>
              </a:spcBef>
              <a:spcAft>
                <a:spcPts val="0"/>
              </a:spcAft>
              <a:buSzPts val="1400"/>
              <a:buFont typeface="Libre Franklin Medium"/>
              <a:buChar char="●"/>
            </a:pPr>
            <a:r>
              <a:rPr lang="en-US" sz="1600" dirty="0">
                <a:ea typeface="Libre Franklin Medium"/>
                <a:cs typeface="Libre Franklin Medium"/>
                <a:sym typeface="Libre Franklin Medium"/>
              </a:rPr>
              <a:t>Loss Function : Cross Entropy</a:t>
            </a:r>
            <a:endParaRPr sz="1600" dirty="0">
              <a:ea typeface="Libre Franklin Medium"/>
              <a:cs typeface="Libre Franklin Medium"/>
              <a:sym typeface="Libre Franklin Medium"/>
            </a:endParaRPr>
          </a:p>
          <a:p>
            <a:pPr marL="457200" lvl="0" indent="-317500" algn="l" rtl="0">
              <a:spcBef>
                <a:spcPts val="0"/>
              </a:spcBef>
              <a:spcAft>
                <a:spcPts val="0"/>
              </a:spcAft>
              <a:buSzPts val="1400"/>
              <a:buFont typeface="Libre Franklin Medium"/>
              <a:buChar char="●"/>
            </a:pPr>
            <a:r>
              <a:rPr lang="en-US" sz="1600" dirty="0">
                <a:ea typeface="Libre Franklin Medium"/>
                <a:cs typeface="Libre Franklin Medium"/>
                <a:sym typeface="Libre Franklin Medium"/>
              </a:rPr>
              <a:t>Optimizer : Adaptive Gradient (</a:t>
            </a:r>
            <a:r>
              <a:rPr lang="en-US" sz="1600" dirty="0" err="1">
                <a:ea typeface="Libre Franklin Medium"/>
                <a:cs typeface="Libre Franklin Medium"/>
                <a:sym typeface="Libre Franklin Medium"/>
              </a:rPr>
              <a:t>AdaGrad</a:t>
            </a:r>
            <a:r>
              <a:rPr lang="en-US" sz="1600" dirty="0">
                <a:ea typeface="Libre Franklin Medium"/>
                <a:cs typeface="Libre Franklin Medium"/>
                <a:sym typeface="Libre Franklin Medium"/>
              </a:rPr>
              <a:t>)</a:t>
            </a:r>
            <a:endParaRPr sz="1600" dirty="0"/>
          </a:p>
        </p:txBody>
      </p:sp>
      <p:sp>
        <p:nvSpPr>
          <p:cNvPr id="9" name="Google Shape;367;g1806fcc96f9_3_119">
            <a:extLst>
              <a:ext uri="{FF2B5EF4-FFF2-40B4-BE49-F238E27FC236}">
                <a16:creationId xmlns:a16="http://schemas.microsoft.com/office/drawing/2014/main" id="{35BDFEB1-52E4-77CD-4190-EF040A374DC0}"/>
              </a:ext>
            </a:extLst>
          </p:cNvPr>
          <p:cNvSpPr txBox="1"/>
          <p:nvPr/>
        </p:nvSpPr>
        <p:spPr>
          <a:xfrm>
            <a:off x="1615985" y="1730309"/>
            <a:ext cx="21453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mj-lt"/>
                <a:ea typeface="Libre Franklin"/>
                <a:cs typeface="Libre Franklin"/>
                <a:sym typeface="Libre Franklin"/>
              </a:rPr>
              <a:t>Model Parameters</a:t>
            </a:r>
            <a:endParaRPr b="1" dirty="0">
              <a:latin typeface="+mj-lt"/>
              <a:ea typeface="Libre Franklin"/>
              <a:cs typeface="Libre Franklin"/>
              <a:sym typeface="Libre Franklin"/>
            </a:endParaRPr>
          </a:p>
        </p:txBody>
      </p:sp>
      <p:pic>
        <p:nvPicPr>
          <p:cNvPr id="14" name="Google Shape;368;g1806fcc96f9_3_119">
            <a:extLst>
              <a:ext uri="{FF2B5EF4-FFF2-40B4-BE49-F238E27FC236}">
                <a16:creationId xmlns:a16="http://schemas.microsoft.com/office/drawing/2014/main" id="{660BBE49-91F4-835A-AB8D-A6EF4D99ED0E}"/>
              </a:ext>
            </a:extLst>
          </p:cNvPr>
          <p:cNvPicPr preferRelativeResize="0"/>
          <p:nvPr/>
        </p:nvPicPr>
        <p:blipFill>
          <a:blip r:embed="rId4">
            <a:alphaModFix/>
          </a:blip>
          <a:stretch>
            <a:fillRect/>
          </a:stretch>
        </p:blipFill>
        <p:spPr>
          <a:xfrm>
            <a:off x="5108826" y="1627666"/>
            <a:ext cx="3600000" cy="2520000"/>
          </a:xfrm>
          <a:prstGeom prst="rect">
            <a:avLst/>
          </a:prstGeom>
          <a:noFill/>
          <a:ln>
            <a:noFill/>
          </a:ln>
        </p:spPr>
      </p:pic>
      <p:sp>
        <p:nvSpPr>
          <p:cNvPr id="15" name="Google Shape;369;g1806fcc96f9_3_119">
            <a:extLst>
              <a:ext uri="{FF2B5EF4-FFF2-40B4-BE49-F238E27FC236}">
                <a16:creationId xmlns:a16="http://schemas.microsoft.com/office/drawing/2014/main" id="{134EB5B4-23C3-F8BE-5CEF-2ABEDDB10410}"/>
              </a:ext>
            </a:extLst>
          </p:cNvPr>
          <p:cNvSpPr txBox="1"/>
          <p:nvPr/>
        </p:nvSpPr>
        <p:spPr>
          <a:xfrm>
            <a:off x="1381084" y="3613924"/>
            <a:ext cx="26151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mj-lt"/>
                <a:ea typeface="Libre Franklin"/>
                <a:cs typeface="Libre Franklin"/>
                <a:sym typeface="Libre Franklin"/>
              </a:rPr>
              <a:t>Accuracy : </a:t>
            </a:r>
            <a:r>
              <a:rPr lang="en-US" b="1" dirty="0">
                <a:solidFill>
                  <a:srgbClr val="CC0000"/>
                </a:solidFill>
                <a:latin typeface="+mj-lt"/>
                <a:ea typeface="Libre Franklin"/>
                <a:cs typeface="Libre Franklin"/>
                <a:sym typeface="Libre Franklin"/>
              </a:rPr>
              <a:t>99.1%</a:t>
            </a:r>
            <a:endParaRPr b="1" dirty="0">
              <a:solidFill>
                <a:srgbClr val="CC0000"/>
              </a:solidFill>
              <a:latin typeface="+mj-lt"/>
              <a:ea typeface="Libre Franklin"/>
              <a:cs typeface="Libre Franklin"/>
              <a:sym typeface="Libre Franklin"/>
            </a:endParaRPr>
          </a:p>
          <a:p>
            <a:pPr marL="0" lvl="0" indent="0" algn="ctr" rtl="0">
              <a:spcBef>
                <a:spcPts val="0"/>
              </a:spcBef>
              <a:spcAft>
                <a:spcPts val="0"/>
              </a:spcAft>
              <a:buNone/>
            </a:pPr>
            <a:r>
              <a:rPr lang="en-US" b="1" dirty="0">
                <a:latin typeface="+mj-lt"/>
                <a:ea typeface="Libre Franklin"/>
                <a:cs typeface="Libre Franklin"/>
                <a:sym typeface="Libre Franklin"/>
              </a:rPr>
              <a:t>F1-Score : </a:t>
            </a:r>
            <a:r>
              <a:rPr lang="en-US" b="1" dirty="0">
                <a:solidFill>
                  <a:srgbClr val="CC0000"/>
                </a:solidFill>
                <a:latin typeface="+mj-lt"/>
                <a:ea typeface="Libre Franklin"/>
                <a:cs typeface="Libre Franklin"/>
                <a:sym typeface="Libre Franklin"/>
              </a:rPr>
              <a:t>98.9%</a:t>
            </a:r>
            <a:endParaRPr b="1" dirty="0">
              <a:solidFill>
                <a:srgbClr val="CC0000"/>
              </a:solidFill>
              <a:latin typeface="+mj-lt"/>
              <a:ea typeface="Libre Franklin"/>
              <a:cs typeface="Libre Franklin"/>
              <a:sym typeface="Libre Franklin"/>
            </a:endParaRPr>
          </a:p>
        </p:txBody>
      </p:sp>
      <p:sp>
        <p:nvSpPr>
          <p:cNvPr id="3" name="TextBox 2">
            <a:extLst>
              <a:ext uri="{FF2B5EF4-FFF2-40B4-BE49-F238E27FC236}">
                <a16:creationId xmlns:a16="http://schemas.microsoft.com/office/drawing/2014/main" id="{74CF3C8C-7AA6-E30E-A26A-BCF86142F739}"/>
              </a:ext>
            </a:extLst>
          </p:cNvPr>
          <p:cNvSpPr txBox="1"/>
          <p:nvPr/>
        </p:nvSpPr>
        <p:spPr>
          <a:xfrm>
            <a:off x="683537" y="740683"/>
            <a:ext cx="6998306" cy="351378"/>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Sound Detection : Model</a:t>
            </a:r>
            <a:r>
              <a:rPr lang="ko-KR" altLang="en-US" sz="1600" b="1" i="1" dirty="0">
                <a:solidFill>
                  <a:schemeClr val="dk2"/>
                </a:solidFill>
                <a:latin typeface="+mj-lt"/>
              </a:rPr>
              <a:t> </a:t>
            </a:r>
            <a:r>
              <a:rPr lang="en-US" altLang="ko-KR" sz="1600" b="1" i="1" dirty="0">
                <a:solidFill>
                  <a:schemeClr val="dk2"/>
                </a:solidFill>
                <a:latin typeface="+mj-lt"/>
              </a:rPr>
              <a:t>Performance</a:t>
            </a:r>
          </a:p>
        </p:txBody>
      </p:sp>
      <p:pic>
        <p:nvPicPr>
          <p:cNvPr id="10" name="Google Shape;328;g1806fcc96f9_1_22">
            <a:extLst>
              <a:ext uri="{FF2B5EF4-FFF2-40B4-BE49-F238E27FC236}">
                <a16:creationId xmlns:a16="http://schemas.microsoft.com/office/drawing/2014/main" id="{14535143-610F-364D-9EEA-2764764A1C6F}"/>
              </a:ext>
            </a:extLst>
          </p:cNvPr>
          <p:cNvPicPr preferRelativeResize="0"/>
          <p:nvPr/>
        </p:nvPicPr>
        <p:blipFill>
          <a:blip r:embed="rId5">
            <a:alphaModFix/>
          </a:blip>
          <a:stretch>
            <a:fillRect/>
          </a:stretch>
        </p:blipFill>
        <p:spPr>
          <a:xfrm>
            <a:off x="62375" y="4333875"/>
            <a:ext cx="4171950" cy="762000"/>
          </a:xfrm>
          <a:prstGeom prst="rect">
            <a:avLst/>
          </a:prstGeom>
          <a:noFill/>
          <a:ln>
            <a:noFill/>
          </a:ln>
        </p:spPr>
      </p:pic>
    </p:spTree>
    <p:extLst>
      <p:ext uri="{BB962C8B-B14F-4D97-AF65-F5344CB8AC3E}">
        <p14:creationId xmlns:p14="http://schemas.microsoft.com/office/powerpoint/2010/main" val="3535384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oogle Shape;328;g1806fcc96f9_1_22">
            <a:extLst>
              <a:ext uri="{FF2B5EF4-FFF2-40B4-BE49-F238E27FC236}">
                <a16:creationId xmlns:a16="http://schemas.microsoft.com/office/drawing/2014/main" id="{87AAE712-79CF-384E-9F69-7589C33DFD90}"/>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3" name="Google Shape;377;g1ab7cffbad9_1_45">
            <a:extLst>
              <a:ext uri="{FF2B5EF4-FFF2-40B4-BE49-F238E27FC236}">
                <a16:creationId xmlns:a16="http://schemas.microsoft.com/office/drawing/2014/main" id="{3030E495-0D13-4F0D-3CA4-A557E647A666}"/>
              </a:ext>
            </a:extLst>
          </p:cNvPr>
          <p:cNvSpPr txBox="1"/>
          <p:nvPr/>
        </p:nvSpPr>
        <p:spPr>
          <a:xfrm>
            <a:off x="590036" y="2293352"/>
            <a:ext cx="14598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a:cs typeface="Libre Franklin"/>
                <a:sym typeface="Libre Franklin"/>
              </a:rPr>
              <a:t>Original image</a:t>
            </a:r>
            <a:endParaRPr sz="1400" b="1" dirty="0">
              <a:latin typeface="+mj-lt"/>
              <a:ea typeface="Libre Franklin"/>
              <a:cs typeface="Libre Franklin"/>
              <a:sym typeface="Libre Franklin"/>
            </a:endParaRPr>
          </a:p>
        </p:txBody>
      </p:sp>
      <p:sp>
        <p:nvSpPr>
          <p:cNvPr id="4" name="Google Shape;378;g1ab7cffbad9_1_45">
            <a:extLst>
              <a:ext uri="{FF2B5EF4-FFF2-40B4-BE49-F238E27FC236}">
                <a16:creationId xmlns:a16="http://schemas.microsoft.com/office/drawing/2014/main" id="{FD0DA340-403F-4685-3BCE-C7CB414C7F9B}"/>
              </a:ext>
            </a:extLst>
          </p:cNvPr>
          <p:cNvSpPr/>
          <p:nvPr/>
        </p:nvSpPr>
        <p:spPr>
          <a:xfrm>
            <a:off x="590036" y="3153108"/>
            <a:ext cx="1459799" cy="492656"/>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rPr>
              <a:t>RGB  </a:t>
            </a:r>
            <a:r>
              <a:rPr lang="ko-KR" altLang="en-US" sz="1400" b="1" dirty="0">
                <a:latin typeface="+mj-lt"/>
              </a:rPr>
              <a:t>→</a:t>
            </a:r>
            <a:r>
              <a:rPr lang="en-US" altLang="ko-KR" sz="1400" b="1" dirty="0">
                <a:latin typeface="+mj-lt"/>
              </a:rPr>
              <a:t>  </a:t>
            </a:r>
            <a:r>
              <a:rPr lang="en-US" sz="1400" b="1" dirty="0">
                <a:latin typeface="+mj-lt"/>
              </a:rPr>
              <a:t>YUV</a:t>
            </a:r>
            <a:endParaRPr sz="1400" b="1" dirty="0">
              <a:latin typeface="+mj-lt"/>
            </a:endParaRPr>
          </a:p>
        </p:txBody>
      </p:sp>
      <p:sp>
        <p:nvSpPr>
          <p:cNvPr id="6" name="Google Shape;379;g1ab7cffbad9_1_45">
            <a:extLst>
              <a:ext uri="{FF2B5EF4-FFF2-40B4-BE49-F238E27FC236}">
                <a16:creationId xmlns:a16="http://schemas.microsoft.com/office/drawing/2014/main" id="{DD68AFD4-84F2-ACC2-3803-771AEBD45405}"/>
              </a:ext>
            </a:extLst>
          </p:cNvPr>
          <p:cNvSpPr/>
          <p:nvPr/>
        </p:nvSpPr>
        <p:spPr>
          <a:xfrm>
            <a:off x="590036" y="4211725"/>
            <a:ext cx="1459799" cy="492656"/>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latin typeface="+mj-lt"/>
              </a:rPr>
              <a:t>Y component</a:t>
            </a:r>
            <a:endParaRPr sz="1600" b="1" dirty="0">
              <a:latin typeface="+mj-lt"/>
            </a:endParaRPr>
          </a:p>
        </p:txBody>
      </p:sp>
      <p:sp>
        <p:nvSpPr>
          <p:cNvPr id="10" name="Google Shape;381;g1ab7cffbad9_1_45">
            <a:extLst>
              <a:ext uri="{FF2B5EF4-FFF2-40B4-BE49-F238E27FC236}">
                <a16:creationId xmlns:a16="http://schemas.microsoft.com/office/drawing/2014/main" id="{7492A0A9-34F5-B94D-523F-AE2E21E6877E}"/>
              </a:ext>
            </a:extLst>
          </p:cNvPr>
          <p:cNvSpPr/>
          <p:nvPr/>
        </p:nvSpPr>
        <p:spPr>
          <a:xfrm>
            <a:off x="3950990" y="4211725"/>
            <a:ext cx="1459799" cy="492656"/>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rPr>
              <a:t>Pixel Filtering</a:t>
            </a:r>
            <a:endParaRPr sz="1400" b="1" dirty="0">
              <a:latin typeface="+mj-lt"/>
            </a:endParaRPr>
          </a:p>
        </p:txBody>
      </p:sp>
      <p:sp>
        <p:nvSpPr>
          <p:cNvPr id="11" name="Google Shape;382;g1ab7cffbad9_1_45">
            <a:extLst>
              <a:ext uri="{FF2B5EF4-FFF2-40B4-BE49-F238E27FC236}">
                <a16:creationId xmlns:a16="http://schemas.microsoft.com/office/drawing/2014/main" id="{5D097BA0-70E7-FB0C-85AF-D7CD4BF72060}"/>
              </a:ext>
            </a:extLst>
          </p:cNvPr>
          <p:cNvSpPr/>
          <p:nvPr/>
        </p:nvSpPr>
        <p:spPr>
          <a:xfrm>
            <a:off x="5631466" y="4211725"/>
            <a:ext cx="1459799" cy="492656"/>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dk1"/>
                </a:solidFill>
                <a:latin typeface="+mj-lt"/>
              </a:rPr>
              <a:t>Gamma Correction</a:t>
            </a:r>
            <a:endParaRPr sz="1400" b="1" dirty="0">
              <a:latin typeface="+mj-lt"/>
            </a:endParaRPr>
          </a:p>
        </p:txBody>
      </p:sp>
      <p:sp>
        <p:nvSpPr>
          <p:cNvPr id="12" name="Google Shape;383;g1ab7cffbad9_1_45">
            <a:extLst>
              <a:ext uri="{FF2B5EF4-FFF2-40B4-BE49-F238E27FC236}">
                <a16:creationId xmlns:a16="http://schemas.microsoft.com/office/drawing/2014/main" id="{4BC5DD6F-4ED7-0BF5-B3DD-F3C9F5426C77}"/>
              </a:ext>
            </a:extLst>
          </p:cNvPr>
          <p:cNvSpPr/>
          <p:nvPr/>
        </p:nvSpPr>
        <p:spPr>
          <a:xfrm>
            <a:off x="2270513" y="4211725"/>
            <a:ext cx="1459799" cy="492656"/>
          </a:xfrm>
          <a:prstGeom prst="rect">
            <a:avLst/>
          </a:prstGeom>
          <a:solidFill>
            <a:schemeClr val="lt2"/>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rPr>
              <a:t>Homomorphic Filter</a:t>
            </a:r>
            <a:endParaRPr sz="1400" b="1" dirty="0">
              <a:latin typeface="+mj-lt"/>
            </a:endParaRPr>
          </a:p>
        </p:txBody>
      </p:sp>
      <p:sp>
        <p:nvSpPr>
          <p:cNvPr id="21" name="Google Shape;390;g1ab7cffbad9_1_45">
            <a:extLst>
              <a:ext uri="{FF2B5EF4-FFF2-40B4-BE49-F238E27FC236}">
                <a16:creationId xmlns:a16="http://schemas.microsoft.com/office/drawing/2014/main" id="{F60BB0B5-2176-D691-CF52-DD92050FF4AC}"/>
              </a:ext>
            </a:extLst>
          </p:cNvPr>
          <p:cNvSpPr/>
          <p:nvPr/>
        </p:nvSpPr>
        <p:spPr>
          <a:xfrm>
            <a:off x="7311943" y="4211725"/>
            <a:ext cx="1459799" cy="492656"/>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rPr>
              <a:t>Canny Edge Detection</a:t>
            </a:r>
            <a:endParaRPr sz="1400" b="1" dirty="0">
              <a:latin typeface="+mj-lt"/>
            </a:endParaRPr>
          </a:p>
        </p:txBody>
      </p:sp>
      <p:sp>
        <p:nvSpPr>
          <p:cNvPr id="22" name="Google Shape;391;g1ab7cffbad9_1_45">
            <a:extLst>
              <a:ext uri="{FF2B5EF4-FFF2-40B4-BE49-F238E27FC236}">
                <a16:creationId xmlns:a16="http://schemas.microsoft.com/office/drawing/2014/main" id="{39D8B23C-94D1-93CC-A224-2893AC479032}"/>
              </a:ext>
            </a:extLst>
          </p:cNvPr>
          <p:cNvSpPr/>
          <p:nvPr/>
        </p:nvSpPr>
        <p:spPr>
          <a:xfrm>
            <a:off x="7311943" y="3508054"/>
            <a:ext cx="1459799" cy="492656"/>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rPr>
              <a:t>Closing</a:t>
            </a:r>
            <a:endParaRPr sz="1400" b="1" dirty="0">
              <a:latin typeface="+mj-lt"/>
            </a:endParaRPr>
          </a:p>
        </p:txBody>
      </p:sp>
      <p:sp>
        <p:nvSpPr>
          <p:cNvPr id="23" name="Google Shape;392;g1ab7cffbad9_1_45">
            <a:extLst>
              <a:ext uri="{FF2B5EF4-FFF2-40B4-BE49-F238E27FC236}">
                <a16:creationId xmlns:a16="http://schemas.microsoft.com/office/drawing/2014/main" id="{253666EF-5475-A02F-C5F8-7E390AB101D6}"/>
              </a:ext>
            </a:extLst>
          </p:cNvPr>
          <p:cNvSpPr/>
          <p:nvPr/>
        </p:nvSpPr>
        <p:spPr>
          <a:xfrm>
            <a:off x="7311942" y="2804383"/>
            <a:ext cx="1459799" cy="492656"/>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rPr>
              <a:t>Contour</a:t>
            </a:r>
            <a:endParaRPr sz="1400" b="1" dirty="0">
              <a:latin typeface="+mj-lt"/>
            </a:endParaRPr>
          </a:p>
        </p:txBody>
      </p:sp>
      <p:sp>
        <p:nvSpPr>
          <p:cNvPr id="24" name="Google Shape;393;g1ab7cffbad9_1_45">
            <a:extLst>
              <a:ext uri="{FF2B5EF4-FFF2-40B4-BE49-F238E27FC236}">
                <a16:creationId xmlns:a16="http://schemas.microsoft.com/office/drawing/2014/main" id="{91554D0E-EF13-D586-FA22-371B8825CE8E}"/>
              </a:ext>
            </a:extLst>
          </p:cNvPr>
          <p:cNvSpPr/>
          <p:nvPr/>
        </p:nvSpPr>
        <p:spPr>
          <a:xfrm>
            <a:off x="7311943" y="2100712"/>
            <a:ext cx="1459799" cy="492656"/>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rPr>
              <a:t>Perspective</a:t>
            </a:r>
            <a:endParaRPr sz="1400" b="1" dirty="0">
              <a:latin typeface="+mj-lt"/>
            </a:endParaRPr>
          </a:p>
          <a:p>
            <a:pPr marL="0" lvl="0" indent="0" algn="ctr" rtl="0">
              <a:spcBef>
                <a:spcPts val="0"/>
              </a:spcBef>
              <a:spcAft>
                <a:spcPts val="0"/>
              </a:spcAft>
              <a:buNone/>
            </a:pPr>
            <a:r>
              <a:rPr lang="en-US" sz="1400" b="1" dirty="0">
                <a:latin typeface="+mj-lt"/>
              </a:rPr>
              <a:t>Transformation</a:t>
            </a:r>
            <a:endParaRPr sz="1400" b="1" dirty="0">
              <a:latin typeface="+mj-lt"/>
            </a:endParaRPr>
          </a:p>
        </p:txBody>
      </p:sp>
      <p:pic>
        <p:nvPicPr>
          <p:cNvPr id="29" name="Google Shape;398;g1ab7cffbad9_1_45">
            <a:extLst>
              <a:ext uri="{FF2B5EF4-FFF2-40B4-BE49-F238E27FC236}">
                <a16:creationId xmlns:a16="http://schemas.microsoft.com/office/drawing/2014/main" id="{E01FAAC0-776C-2911-AD63-C2ADB5D5AAC8}"/>
              </a:ext>
            </a:extLst>
          </p:cNvPr>
          <p:cNvPicPr preferRelativeResize="0"/>
          <p:nvPr/>
        </p:nvPicPr>
        <p:blipFill>
          <a:blip r:embed="rId4">
            <a:alphaModFix/>
          </a:blip>
          <a:stretch>
            <a:fillRect/>
          </a:stretch>
        </p:blipFill>
        <p:spPr>
          <a:xfrm>
            <a:off x="743936" y="1361726"/>
            <a:ext cx="1152000" cy="864000"/>
          </a:xfrm>
          <a:prstGeom prst="rect">
            <a:avLst/>
          </a:prstGeom>
          <a:noFill/>
          <a:ln>
            <a:noFill/>
          </a:ln>
        </p:spPr>
      </p:pic>
      <p:pic>
        <p:nvPicPr>
          <p:cNvPr id="30" name="Google Shape;399;g1ab7cffbad9_1_45">
            <a:extLst>
              <a:ext uri="{FF2B5EF4-FFF2-40B4-BE49-F238E27FC236}">
                <a16:creationId xmlns:a16="http://schemas.microsoft.com/office/drawing/2014/main" id="{61A46C37-78CB-D020-3053-590B481447A5}"/>
              </a:ext>
            </a:extLst>
          </p:cNvPr>
          <p:cNvPicPr preferRelativeResize="0"/>
          <p:nvPr/>
        </p:nvPicPr>
        <p:blipFill>
          <a:blip r:embed="rId5">
            <a:alphaModFix/>
          </a:blip>
          <a:stretch>
            <a:fillRect/>
          </a:stretch>
        </p:blipFill>
        <p:spPr>
          <a:xfrm>
            <a:off x="7643100" y="877093"/>
            <a:ext cx="797481" cy="1013434"/>
          </a:xfrm>
          <a:prstGeom prst="rect">
            <a:avLst/>
          </a:prstGeom>
          <a:noFill/>
          <a:ln>
            <a:noFill/>
          </a:ln>
        </p:spPr>
      </p:pic>
      <p:cxnSp>
        <p:nvCxnSpPr>
          <p:cNvPr id="32" name="직선 화살표 연결선 31">
            <a:extLst>
              <a:ext uri="{FF2B5EF4-FFF2-40B4-BE49-F238E27FC236}">
                <a16:creationId xmlns:a16="http://schemas.microsoft.com/office/drawing/2014/main" id="{CEEEC588-D2FF-DC5F-53B5-ACA81E8AC60C}"/>
              </a:ext>
            </a:extLst>
          </p:cNvPr>
          <p:cNvCxnSpPr>
            <a:cxnSpLocks/>
            <a:stCxn id="21" idx="0"/>
            <a:endCxn id="22" idx="2"/>
          </p:cNvCxnSpPr>
          <p:nvPr/>
        </p:nvCxnSpPr>
        <p:spPr>
          <a:xfrm flipV="1">
            <a:off x="8041843" y="4000710"/>
            <a:ext cx="0" cy="2110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직선 화살표 연결선 33">
            <a:extLst>
              <a:ext uri="{FF2B5EF4-FFF2-40B4-BE49-F238E27FC236}">
                <a16:creationId xmlns:a16="http://schemas.microsoft.com/office/drawing/2014/main" id="{062CFC9A-CFA5-90AD-44D2-9CA331FFD77B}"/>
              </a:ext>
            </a:extLst>
          </p:cNvPr>
          <p:cNvCxnSpPr>
            <a:cxnSpLocks/>
            <a:stCxn id="22" idx="0"/>
            <a:endCxn id="23" idx="2"/>
          </p:cNvCxnSpPr>
          <p:nvPr/>
        </p:nvCxnSpPr>
        <p:spPr>
          <a:xfrm flipH="1" flipV="1">
            <a:off x="8041842" y="3297039"/>
            <a:ext cx="1" cy="2110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직선 화살표 연결선 37">
            <a:extLst>
              <a:ext uri="{FF2B5EF4-FFF2-40B4-BE49-F238E27FC236}">
                <a16:creationId xmlns:a16="http://schemas.microsoft.com/office/drawing/2014/main" id="{19B08F87-1178-AE3E-7844-390630B34FDB}"/>
              </a:ext>
            </a:extLst>
          </p:cNvPr>
          <p:cNvCxnSpPr>
            <a:cxnSpLocks/>
            <a:stCxn id="23" idx="0"/>
            <a:endCxn id="24" idx="2"/>
          </p:cNvCxnSpPr>
          <p:nvPr/>
        </p:nvCxnSpPr>
        <p:spPr>
          <a:xfrm flipV="1">
            <a:off x="8041842" y="2593368"/>
            <a:ext cx="1" cy="2110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직선 화살표 연결선 39">
            <a:extLst>
              <a:ext uri="{FF2B5EF4-FFF2-40B4-BE49-F238E27FC236}">
                <a16:creationId xmlns:a16="http://schemas.microsoft.com/office/drawing/2014/main" id="{BAEF0E83-6626-75A2-6CCF-5D85C53F1900}"/>
              </a:ext>
            </a:extLst>
          </p:cNvPr>
          <p:cNvCxnSpPr>
            <a:cxnSpLocks/>
            <a:stCxn id="24" idx="0"/>
            <a:endCxn id="30" idx="2"/>
          </p:cNvCxnSpPr>
          <p:nvPr/>
        </p:nvCxnSpPr>
        <p:spPr>
          <a:xfrm flipH="1" flipV="1">
            <a:off x="8041841" y="1890527"/>
            <a:ext cx="2" cy="2101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직선 화살표 연결선 44">
            <a:extLst>
              <a:ext uri="{FF2B5EF4-FFF2-40B4-BE49-F238E27FC236}">
                <a16:creationId xmlns:a16="http://schemas.microsoft.com/office/drawing/2014/main" id="{E9E2DFBE-1B71-A3D4-785C-A15A85DE7367}"/>
              </a:ext>
            </a:extLst>
          </p:cNvPr>
          <p:cNvCxnSpPr>
            <a:cxnSpLocks/>
            <a:stCxn id="4" idx="2"/>
            <a:endCxn id="6" idx="0"/>
          </p:cNvCxnSpPr>
          <p:nvPr/>
        </p:nvCxnSpPr>
        <p:spPr>
          <a:xfrm>
            <a:off x="1319936" y="3645764"/>
            <a:ext cx="0" cy="5659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D329C5AC-71D6-E3CF-9436-94531D1C5548}"/>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Target Detection</a:t>
            </a:r>
          </a:p>
        </p:txBody>
      </p:sp>
      <p:cxnSp>
        <p:nvCxnSpPr>
          <p:cNvPr id="47" name="직선 화살표 연결선 46">
            <a:extLst>
              <a:ext uri="{FF2B5EF4-FFF2-40B4-BE49-F238E27FC236}">
                <a16:creationId xmlns:a16="http://schemas.microsoft.com/office/drawing/2014/main" id="{BA7B545F-8F28-D9F3-64BF-72EE6FE1AF45}"/>
              </a:ext>
            </a:extLst>
          </p:cNvPr>
          <p:cNvCxnSpPr>
            <a:stCxn id="3" idx="2"/>
            <a:endCxn id="4" idx="0"/>
          </p:cNvCxnSpPr>
          <p:nvPr/>
        </p:nvCxnSpPr>
        <p:spPr>
          <a:xfrm>
            <a:off x="1319936" y="2693431"/>
            <a:ext cx="0" cy="45967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7DA72BB-B6B7-F08E-8C68-A60401C7C95C}"/>
              </a:ext>
            </a:extLst>
          </p:cNvPr>
          <p:cNvCxnSpPr>
            <a:stCxn id="6" idx="3"/>
            <a:endCxn id="12" idx="1"/>
          </p:cNvCxnSpPr>
          <p:nvPr/>
        </p:nvCxnSpPr>
        <p:spPr>
          <a:xfrm>
            <a:off x="2049835" y="4458053"/>
            <a:ext cx="220678"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4956FEE3-C75D-5BCE-2605-34E2972AECD1}"/>
              </a:ext>
            </a:extLst>
          </p:cNvPr>
          <p:cNvCxnSpPr>
            <a:stCxn id="12" idx="3"/>
            <a:endCxn id="10" idx="1"/>
          </p:cNvCxnSpPr>
          <p:nvPr/>
        </p:nvCxnSpPr>
        <p:spPr>
          <a:xfrm>
            <a:off x="3730312" y="4458053"/>
            <a:ext cx="220678"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FD8CA067-434A-12B0-A831-CAAD1D5F71CC}"/>
              </a:ext>
            </a:extLst>
          </p:cNvPr>
          <p:cNvCxnSpPr>
            <a:stCxn id="10" idx="3"/>
            <a:endCxn id="11" idx="1"/>
          </p:cNvCxnSpPr>
          <p:nvPr/>
        </p:nvCxnSpPr>
        <p:spPr>
          <a:xfrm>
            <a:off x="5410789" y="4458053"/>
            <a:ext cx="220677"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1DB46C76-CA26-247E-018B-7CA56C0CE636}"/>
              </a:ext>
            </a:extLst>
          </p:cNvPr>
          <p:cNvCxnSpPr>
            <a:stCxn id="11" idx="3"/>
            <a:endCxn id="21" idx="1"/>
          </p:cNvCxnSpPr>
          <p:nvPr/>
        </p:nvCxnSpPr>
        <p:spPr>
          <a:xfrm>
            <a:off x="7091265" y="4458053"/>
            <a:ext cx="220678"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430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 name="Google Shape;407;g1806fcc96f9_3_193">
            <a:extLst>
              <a:ext uri="{FF2B5EF4-FFF2-40B4-BE49-F238E27FC236}">
                <a16:creationId xmlns:a16="http://schemas.microsoft.com/office/drawing/2014/main" id="{1CD86B57-956B-B8B0-0B16-3AAFB3534862}"/>
              </a:ext>
            </a:extLst>
          </p:cNvPr>
          <p:cNvSpPr/>
          <p:nvPr/>
        </p:nvSpPr>
        <p:spPr>
          <a:xfrm>
            <a:off x="3925187" y="2279550"/>
            <a:ext cx="1307400" cy="584400"/>
          </a:xfrm>
          <a:prstGeom prst="roundRect">
            <a:avLst>
              <a:gd name="adj" fmla="val 16667"/>
            </a:avLst>
          </a:prstGeom>
          <a:solidFill>
            <a:srgbClr val="000000">
              <a:alpha val="0"/>
            </a:srgbClr>
          </a:solidFill>
          <a:ln w="28575" cap="flat" cmpd="sng">
            <a:solidFill>
              <a:srgbClr val="6A53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YUV</a:t>
            </a:r>
            <a:endParaRPr sz="1400" b="1" dirty="0">
              <a:latin typeface="+mj-lt"/>
              <a:cs typeface="Arial" panose="020B0604020202020204" pitchFamily="34" charset="0"/>
            </a:endParaRPr>
          </a:p>
          <a:p>
            <a:pPr marL="0" lvl="0" indent="0" algn="ctr" rtl="0">
              <a:spcBef>
                <a:spcPts val="0"/>
              </a:spcBef>
              <a:spcAft>
                <a:spcPts val="0"/>
              </a:spcAft>
              <a:buNone/>
            </a:pPr>
            <a:r>
              <a:rPr lang="en-US" sz="1400" b="1" dirty="0">
                <a:latin typeface="+mj-lt"/>
                <a:cs typeface="Arial" panose="020B0604020202020204" pitchFamily="34" charset="0"/>
              </a:rPr>
              <a:t>Conversion</a:t>
            </a:r>
            <a:endParaRPr sz="1400" b="1" dirty="0">
              <a:latin typeface="+mj-lt"/>
              <a:cs typeface="Arial" panose="020B0604020202020204" pitchFamily="34" charset="0"/>
            </a:endParaRPr>
          </a:p>
        </p:txBody>
      </p:sp>
      <p:cxnSp>
        <p:nvCxnSpPr>
          <p:cNvPr id="7" name="Google Shape;408;g1806fcc96f9_3_193">
            <a:extLst>
              <a:ext uri="{FF2B5EF4-FFF2-40B4-BE49-F238E27FC236}">
                <a16:creationId xmlns:a16="http://schemas.microsoft.com/office/drawing/2014/main" id="{89D3DC60-7A75-A0F0-B313-8D1E59D816E3}"/>
              </a:ext>
            </a:extLst>
          </p:cNvPr>
          <p:cNvCxnSpPr>
            <a:cxnSpLocks/>
          </p:cNvCxnSpPr>
          <p:nvPr/>
        </p:nvCxnSpPr>
        <p:spPr>
          <a:xfrm flipV="1">
            <a:off x="5232587" y="2571750"/>
            <a:ext cx="715863" cy="6300"/>
          </a:xfrm>
          <a:prstGeom prst="curvedConnector3">
            <a:avLst>
              <a:gd name="adj1" fmla="val 50000"/>
            </a:avLst>
          </a:prstGeom>
          <a:noFill/>
          <a:ln w="28575" cap="flat" cmpd="sng">
            <a:solidFill>
              <a:srgbClr val="6A532E"/>
            </a:solidFill>
            <a:prstDash val="solid"/>
            <a:round/>
            <a:headEnd type="none" w="med" len="med"/>
            <a:tailEnd type="triangle" w="med" len="med"/>
          </a:ln>
        </p:spPr>
      </p:cxnSp>
      <p:cxnSp>
        <p:nvCxnSpPr>
          <p:cNvPr id="8" name="Google Shape;409;g1806fcc96f9_3_193">
            <a:extLst>
              <a:ext uri="{FF2B5EF4-FFF2-40B4-BE49-F238E27FC236}">
                <a16:creationId xmlns:a16="http://schemas.microsoft.com/office/drawing/2014/main" id="{1C789F2C-BA41-A021-5106-CF0ACC68A55E}"/>
              </a:ext>
            </a:extLst>
          </p:cNvPr>
          <p:cNvCxnSpPr>
            <a:cxnSpLocks/>
            <a:endCxn id="2" idx="1"/>
          </p:cNvCxnSpPr>
          <p:nvPr/>
        </p:nvCxnSpPr>
        <p:spPr>
          <a:xfrm>
            <a:off x="3195551" y="2571150"/>
            <a:ext cx="729636" cy="600"/>
          </a:xfrm>
          <a:prstGeom prst="curvedConnector3">
            <a:avLst>
              <a:gd name="adj1" fmla="val 50000"/>
            </a:avLst>
          </a:prstGeom>
          <a:noFill/>
          <a:ln w="28575" cap="flat" cmpd="sng">
            <a:solidFill>
              <a:srgbClr val="6A532E"/>
            </a:solidFill>
            <a:prstDash val="solid"/>
            <a:round/>
            <a:headEnd type="none" w="med" len="med"/>
            <a:tailEnd type="none" w="med" len="med"/>
          </a:ln>
        </p:spPr>
      </p:cxnSp>
      <p:pic>
        <p:nvPicPr>
          <p:cNvPr id="9" name="Google Shape;410;g1806fcc96f9_3_193">
            <a:extLst>
              <a:ext uri="{FF2B5EF4-FFF2-40B4-BE49-F238E27FC236}">
                <a16:creationId xmlns:a16="http://schemas.microsoft.com/office/drawing/2014/main" id="{4A1F2883-0E30-6282-00A0-53C9F25FD189}"/>
              </a:ext>
            </a:extLst>
          </p:cNvPr>
          <p:cNvPicPr preferRelativeResize="0"/>
          <p:nvPr/>
        </p:nvPicPr>
        <p:blipFill>
          <a:blip r:embed="rId3">
            <a:alphaModFix/>
          </a:blip>
          <a:stretch>
            <a:fillRect/>
          </a:stretch>
        </p:blipFill>
        <p:spPr>
          <a:xfrm>
            <a:off x="5948450" y="1707750"/>
            <a:ext cx="2448000" cy="1728000"/>
          </a:xfrm>
          <a:prstGeom prst="rect">
            <a:avLst/>
          </a:prstGeom>
          <a:noFill/>
          <a:ln>
            <a:noFill/>
          </a:ln>
        </p:spPr>
      </p:pic>
      <p:pic>
        <p:nvPicPr>
          <p:cNvPr id="14" name="Google Shape;411;g1806fcc96f9_3_193">
            <a:extLst>
              <a:ext uri="{FF2B5EF4-FFF2-40B4-BE49-F238E27FC236}">
                <a16:creationId xmlns:a16="http://schemas.microsoft.com/office/drawing/2014/main" id="{847DA369-2F98-791E-D463-54F1788F8C77}"/>
              </a:ext>
            </a:extLst>
          </p:cNvPr>
          <p:cNvPicPr preferRelativeResize="0"/>
          <p:nvPr/>
        </p:nvPicPr>
        <p:blipFill>
          <a:blip r:embed="rId4">
            <a:alphaModFix/>
          </a:blip>
          <a:stretch>
            <a:fillRect/>
          </a:stretch>
        </p:blipFill>
        <p:spPr>
          <a:xfrm>
            <a:off x="891551" y="1707750"/>
            <a:ext cx="2304000" cy="1728000"/>
          </a:xfrm>
          <a:prstGeom prst="rect">
            <a:avLst/>
          </a:prstGeom>
          <a:noFill/>
          <a:ln>
            <a:noFill/>
          </a:ln>
        </p:spPr>
      </p:pic>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Target Detection : RGB to YUV</a:t>
            </a:r>
          </a:p>
        </p:txBody>
      </p:sp>
    </p:spTree>
    <p:extLst>
      <p:ext uri="{BB962C8B-B14F-4D97-AF65-F5344CB8AC3E}">
        <p14:creationId xmlns:p14="http://schemas.microsoft.com/office/powerpoint/2010/main" val="2569792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Target Detection : Homomorphic Filtering</a:t>
            </a:r>
          </a:p>
        </p:txBody>
      </p:sp>
      <p:grpSp>
        <p:nvGrpSpPr>
          <p:cNvPr id="3" name="Google Shape;420;g1806fcc96f9_3_230">
            <a:extLst>
              <a:ext uri="{FF2B5EF4-FFF2-40B4-BE49-F238E27FC236}">
                <a16:creationId xmlns:a16="http://schemas.microsoft.com/office/drawing/2014/main" id="{AA9542F4-9CAF-12AE-EB41-5245B0A961D0}"/>
              </a:ext>
            </a:extLst>
          </p:cNvPr>
          <p:cNvGrpSpPr/>
          <p:nvPr/>
        </p:nvGrpSpPr>
        <p:grpSpPr>
          <a:xfrm>
            <a:off x="3739988" y="1318781"/>
            <a:ext cx="1416000" cy="412457"/>
            <a:chOff x="3690050" y="1264406"/>
            <a:chExt cx="1416000" cy="412457"/>
          </a:xfrm>
        </p:grpSpPr>
        <p:sp>
          <p:nvSpPr>
            <p:cNvPr id="4" name="Google Shape;421;g1806fcc96f9_3_230">
              <a:extLst>
                <a:ext uri="{FF2B5EF4-FFF2-40B4-BE49-F238E27FC236}">
                  <a16:creationId xmlns:a16="http://schemas.microsoft.com/office/drawing/2014/main" id="{DA3E7DED-6C70-D3A0-D821-1CD27148007C}"/>
                </a:ext>
              </a:extLst>
            </p:cNvPr>
            <p:cNvSpPr txBox="1"/>
            <p:nvPr/>
          </p:nvSpPr>
          <p:spPr>
            <a:xfrm>
              <a:off x="3959300" y="1264406"/>
              <a:ext cx="8775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Medium"/>
                  <a:cs typeface="Libre Franklin Medium"/>
                  <a:sym typeface="Libre Franklin Medium"/>
                </a:rPr>
                <a:t>FFT</a:t>
              </a:r>
              <a:endParaRPr sz="1400" b="1" dirty="0">
                <a:latin typeface="+mj-lt"/>
                <a:ea typeface="Libre Franklin Medium"/>
                <a:cs typeface="Libre Franklin Medium"/>
                <a:sym typeface="Libre Franklin Medium"/>
              </a:endParaRPr>
            </a:p>
          </p:txBody>
        </p:sp>
        <p:sp>
          <p:nvSpPr>
            <p:cNvPr id="6" name="Google Shape;422;g1806fcc96f9_3_230">
              <a:extLst>
                <a:ext uri="{FF2B5EF4-FFF2-40B4-BE49-F238E27FC236}">
                  <a16:creationId xmlns:a16="http://schemas.microsoft.com/office/drawing/2014/main" id="{018F528C-618D-E3D2-3018-F3FA7E77E795}"/>
                </a:ext>
              </a:extLst>
            </p:cNvPr>
            <p:cNvSpPr/>
            <p:nvPr/>
          </p:nvSpPr>
          <p:spPr>
            <a:xfrm>
              <a:off x="3690050" y="1299163"/>
              <a:ext cx="1416000" cy="3777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Libre Franklin" pitchFamily="2" charset="0"/>
              </a:endParaRPr>
            </a:p>
          </p:txBody>
        </p:sp>
      </p:grpSp>
      <p:grpSp>
        <p:nvGrpSpPr>
          <p:cNvPr id="10" name="Google Shape;423;g1806fcc96f9_3_230">
            <a:extLst>
              <a:ext uri="{FF2B5EF4-FFF2-40B4-BE49-F238E27FC236}">
                <a16:creationId xmlns:a16="http://schemas.microsoft.com/office/drawing/2014/main" id="{9DA87696-351C-6CF0-871A-0847E3222686}"/>
              </a:ext>
            </a:extLst>
          </p:cNvPr>
          <p:cNvGrpSpPr/>
          <p:nvPr/>
        </p:nvGrpSpPr>
        <p:grpSpPr>
          <a:xfrm>
            <a:off x="3642488" y="1795748"/>
            <a:ext cx="1611000" cy="404733"/>
            <a:chOff x="3592550" y="1782910"/>
            <a:chExt cx="1611000" cy="404733"/>
          </a:xfrm>
        </p:grpSpPr>
        <p:sp>
          <p:nvSpPr>
            <p:cNvPr id="11" name="Google Shape;424;g1806fcc96f9_3_230">
              <a:extLst>
                <a:ext uri="{FF2B5EF4-FFF2-40B4-BE49-F238E27FC236}">
                  <a16:creationId xmlns:a16="http://schemas.microsoft.com/office/drawing/2014/main" id="{333CFD97-D693-FBDC-EBFD-50099754A3BD}"/>
                </a:ext>
              </a:extLst>
            </p:cNvPr>
            <p:cNvSpPr txBox="1"/>
            <p:nvPr/>
          </p:nvSpPr>
          <p:spPr>
            <a:xfrm>
              <a:off x="3592550" y="1782910"/>
              <a:ext cx="1611000" cy="400079"/>
            </a:xfrm>
            <a:prstGeom prst="rect">
              <a:avLst/>
            </a:prstGeom>
            <a:noFill/>
            <a:ln>
              <a:noFill/>
            </a:ln>
          </p:spPr>
          <p:txBody>
            <a:bodyPr spcFirstLastPara="1" wrap="square" lIns="91425" tIns="91425" rIns="91425" bIns="91425" anchor="t" anchorCtr="0">
              <a:spAutoFit/>
            </a:bodyPr>
            <a:lstStyle/>
            <a:p>
              <a:pPr algn="ctr"/>
              <a:r>
                <a:rPr lang="en-US" sz="1400" b="1" dirty="0">
                  <a:latin typeface="+mj-lt"/>
                  <a:cs typeface="Libre Franklin Medium"/>
                  <a:sym typeface="Libre Franklin Medium"/>
                </a:rPr>
                <a:t>High Pass Filter</a:t>
              </a:r>
              <a:endParaRPr sz="1400" b="1" dirty="0">
                <a:latin typeface="+mj-lt"/>
                <a:cs typeface="Libre Franklin Medium"/>
                <a:sym typeface="Libre Franklin Medium"/>
              </a:endParaRPr>
            </a:p>
          </p:txBody>
        </p:sp>
        <p:sp>
          <p:nvSpPr>
            <p:cNvPr id="12" name="Google Shape;425;g1806fcc96f9_3_230">
              <a:extLst>
                <a:ext uri="{FF2B5EF4-FFF2-40B4-BE49-F238E27FC236}">
                  <a16:creationId xmlns:a16="http://schemas.microsoft.com/office/drawing/2014/main" id="{D3246978-B4C2-7D6E-7209-673268288DC1}"/>
                </a:ext>
              </a:extLst>
            </p:cNvPr>
            <p:cNvSpPr/>
            <p:nvPr/>
          </p:nvSpPr>
          <p:spPr>
            <a:xfrm>
              <a:off x="3690050" y="1809943"/>
              <a:ext cx="1416000" cy="3777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Libre Franklin" pitchFamily="2" charset="0"/>
              </a:endParaRPr>
            </a:p>
          </p:txBody>
        </p:sp>
      </p:grpSp>
      <p:grpSp>
        <p:nvGrpSpPr>
          <p:cNvPr id="13" name="Google Shape;426;g1806fcc96f9_3_230">
            <a:extLst>
              <a:ext uri="{FF2B5EF4-FFF2-40B4-BE49-F238E27FC236}">
                <a16:creationId xmlns:a16="http://schemas.microsoft.com/office/drawing/2014/main" id="{4A418F17-7D35-ABF2-65F9-7362044B9B82}"/>
              </a:ext>
            </a:extLst>
          </p:cNvPr>
          <p:cNvGrpSpPr/>
          <p:nvPr/>
        </p:nvGrpSpPr>
        <p:grpSpPr>
          <a:xfrm>
            <a:off x="3642488" y="2269283"/>
            <a:ext cx="1611000" cy="400450"/>
            <a:chOff x="3592550" y="2279358"/>
            <a:chExt cx="1611000" cy="400450"/>
          </a:xfrm>
        </p:grpSpPr>
        <p:sp>
          <p:nvSpPr>
            <p:cNvPr id="15" name="Google Shape;427;g1806fcc96f9_3_230">
              <a:extLst>
                <a:ext uri="{FF2B5EF4-FFF2-40B4-BE49-F238E27FC236}">
                  <a16:creationId xmlns:a16="http://schemas.microsoft.com/office/drawing/2014/main" id="{760DC31D-6BB5-C1B1-F9BF-C7C83083EFE6}"/>
                </a:ext>
              </a:extLst>
            </p:cNvPr>
            <p:cNvSpPr txBox="1"/>
            <p:nvPr/>
          </p:nvSpPr>
          <p:spPr>
            <a:xfrm>
              <a:off x="3592550" y="2279358"/>
              <a:ext cx="16110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Medium"/>
                  <a:cs typeface="Libre Franklin Medium"/>
                  <a:sym typeface="Libre Franklin Medium"/>
                </a:rPr>
                <a:t>Low Pass Filter</a:t>
              </a:r>
              <a:endParaRPr sz="1400" b="1" dirty="0">
                <a:latin typeface="+mj-lt"/>
                <a:ea typeface="Libre Franklin Medium"/>
                <a:cs typeface="Libre Franklin Medium"/>
                <a:sym typeface="Libre Franklin Medium"/>
              </a:endParaRPr>
            </a:p>
          </p:txBody>
        </p:sp>
        <p:sp>
          <p:nvSpPr>
            <p:cNvPr id="16" name="Google Shape;428;g1806fcc96f9_3_230">
              <a:extLst>
                <a:ext uri="{FF2B5EF4-FFF2-40B4-BE49-F238E27FC236}">
                  <a16:creationId xmlns:a16="http://schemas.microsoft.com/office/drawing/2014/main" id="{6B4C254F-E17F-D826-6B06-B73BFED57787}"/>
                </a:ext>
              </a:extLst>
            </p:cNvPr>
            <p:cNvSpPr/>
            <p:nvPr/>
          </p:nvSpPr>
          <p:spPr>
            <a:xfrm>
              <a:off x="3690050" y="2302108"/>
              <a:ext cx="1416000" cy="3777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Libre Franklin" pitchFamily="2" charset="0"/>
              </a:endParaRPr>
            </a:p>
          </p:txBody>
        </p:sp>
      </p:grpSp>
      <p:grpSp>
        <p:nvGrpSpPr>
          <p:cNvPr id="17" name="Google Shape;429;g1806fcc96f9_3_230">
            <a:extLst>
              <a:ext uri="{FF2B5EF4-FFF2-40B4-BE49-F238E27FC236}">
                <a16:creationId xmlns:a16="http://schemas.microsoft.com/office/drawing/2014/main" id="{0DDB27BE-9C4D-B2F4-12EC-9D146C7E11F9}"/>
              </a:ext>
            </a:extLst>
          </p:cNvPr>
          <p:cNvGrpSpPr/>
          <p:nvPr/>
        </p:nvGrpSpPr>
        <p:grpSpPr>
          <a:xfrm>
            <a:off x="3642488" y="2735273"/>
            <a:ext cx="1611000" cy="403713"/>
            <a:chOff x="3592550" y="2768248"/>
            <a:chExt cx="1611000" cy="403713"/>
          </a:xfrm>
        </p:grpSpPr>
        <p:sp>
          <p:nvSpPr>
            <p:cNvPr id="18" name="Google Shape;430;g1806fcc96f9_3_230">
              <a:extLst>
                <a:ext uri="{FF2B5EF4-FFF2-40B4-BE49-F238E27FC236}">
                  <a16:creationId xmlns:a16="http://schemas.microsoft.com/office/drawing/2014/main" id="{167E87D2-AB89-1EDB-35A6-2540CDEC7668}"/>
                </a:ext>
              </a:extLst>
            </p:cNvPr>
            <p:cNvSpPr txBox="1"/>
            <p:nvPr/>
          </p:nvSpPr>
          <p:spPr>
            <a:xfrm>
              <a:off x="3592550" y="2768248"/>
              <a:ext cx="16110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Medium"/>
                  <a:cs typeface="Libre Franklin Medium"/>
                  <a:sym typeface="Libre Franklin Medium"/>
                </a:rPr>
                <a:t>Scaling Factor</a:t>
              </a:r>
              <a:endParaRPr sz="1400" b="1" dirty="0">
                <a:latin typeface="+mj-lt"/>
                <a:ea typeface="Libre Franklin Medium"/>
                <a:cs typeface="Libre Franklin Medium"/>
                <a:sym typeface="Libre Franklin Medium"/>
              </a:endParaRPr>
            </a:p>
          </p:txBody>
        </p:sp>
        <p:sp>
          <p:nvSpPr>
            <p:cNvPr id="19" name="Google Shape;431;g1806fcc96f9_3_230">
              <a:extLst>
                <a:ext uri="{FF2B5EF4-FFF2-40B4-BE49-F238E27FC236}">
                  <a16:creationId xmlns:a16="http://schemas.microsoft.com/office/drawing/2014/main" id="{3E98BEE8-46A3-518E-5EAE-F10E7795F57C}"/>
                </a:ext>
              </a:extLst>
            </p:cNvPr>
            <p:cNvSpPr/>
            <p:nvPr/>
          </p:nvSpPr>
          <p:spPr>
            <a:xfrm>
              <a:off x="3690050" y="2794261"/>
              <a:ext cx="1416000" cy="3777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Libre Franklin" pitchFamily="2" charset="0"/>
              </a:endParaRPr>
            </a:p>
          </p:txBody>
        </p:sp>
      </p:grpSp>
      <p:grpSp>
        <p:nvGrpSpPr>
          <p:cNvPr id="20" name="Google Shape;432;g1806fcc96f9_3_230">
            <a:extLst>
              <a:ext uri="{FF2B5EF4-FFF2-40B4-BE49-F238E27FC236}">
                <a16:creationId xmlns:a16="http://schemas.microsoft.com/office/drawing/2014/main" id="{EB818547-D1DC-C758-F73D-67A1E2DCD7E8}"/>
              </a:ext>
            </a:extLst>
          </p:cNvPr>
          <p:cNvGrpSpPr/>
          <p:nvPr/>
        </p:nvGrpSpPr>
        <p:grpSpPr>
          <a:xfrm>
            <a:off x="3739988" y="3212240"/>
            <a:ext cx="1416000" cy="400079"/>
            <a:chOff x="3690050" y="3268140"/>
            <a:chExt cx="1416000" cy="400079"/>
          </a:xfrm>
        </p:grpSpPr>
        <p:sp>
          <p:nvSpPr>
            <p:cNvPr id="21" name="Google Shape;433;g1806fcc96f9_3_230">
              <a:extLst>
                <a:ext uri="{FF2B5EF4-FFF2-40B4-BE49-F238E27FC236}">
                  <a16:creationId xmlns:a16="http://schemas.microsoft.com/office/drawing/2014/main" id="{9B0D3C09-6E67-BEF6-864B-78923BEDC280}"/>
                </a:ext>
              </a:extLst>
            </p:cNvPr>
            <p:cNvSpPr txBox="1"/>
            <p:nvPr/>
          </p:nvSpPr>
          <p:spPr>
            <a:xfrm>
              <a:off x="3959300" y="3268140"/>
              <a:ext cx="8775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Medium"/>
                  <a:cs typeface="Libre Franklin Medium"/>
                  <a:sym typeface="Libre Franklin Medium"/>
                </a:rPr>
                <a:t>IFFT</a:t>
              </a:r>
              <a:endParaRPr sz="1400" b="1" dirty="0">
                <a:latin typeface="+mj-lt"/>
                <a:ea typeface="Libre Franklin Medium"/>
                <a:cs typeface="Libre Franklin Medium"/>
                <a:sym typeface="Libre Franklin Medium"/>
              </a:endParaRPr>
            </a:p>
          </p:txBody>
        </p:sp>
        <p:sp>
          <p:nvSpPr>
            <p:cNvPr id="22" name="Google Shape;434;g1806fcc96f9_3_230">
              <a:extLst>
                <a:ext uri="{FF2B5EF4-FFF2-40B4-BE49-F238E27FC236}">
                  <a16:creationId xmlns:a16="http://schemas.microsoft.com/office/drawing/2014/main" id="{A503A04F-ADC1-79F5-54B5-722D9B3214A2}"/>
                </a:ext>
              </a:extLst>
            </p:cNvPr>
            <p:cNvSpPr/>
            <p:nvPr/>
          </p:nvSpPr>
          <p:spPr>
            <a:xfrm>
              <a:off x="3690050" y="3286413"/>
              <a:ext cx="1416000" cy="3777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Libre Franklin" pitchFamily="2" charset="0"/>
              </a:endParaRPr>
            </a:p>
          </p:txBody>
        </p:sp>
      </p:grpSp>
      <p:grpSp>
        <p:nvGrpSpPr>
          <p:cNvPr id="23" name="Google Shape;435;g1806fcc96f9_3_230">
            <a:extLst>
              <a:ext uri="{FF2B5EF4-FFF2-40B4-BE49-F238E27FC236}">
                <a16:creationId xmlns:a16="http://schemas.microsoft.com/office/drawing/2014/main" id="{AC256EFF-12D1-BC4D-6D46-7C6B4C74FE81}"/>
              </a:ext>
            </a:extLst>
          </p:cNvPr>
          <p:cNvGrpSpPr/>
          <p:nvPr/>
        </p:nvGrpSpPr>
        <p:grpSpPr>
          <a:xfrm>
            <a:off x="3467588" y="3656118"/>
            <a:ext cx="1960800" cy="615523"/>
            <a:chOff x="3417650" y="3772368"/>
            <a:chExt cx="1960800" cy="615523"/>
          </a:xfrm>
        </p:grpSpPr>
        <p:sp>
          <p:nvSpPr>
            <p:cNvPr id="24" name="Google Shape;436;g1806fcc96f9_3_230">
              <a:extLst>
                <a:ext uri="{FF2B5EF4-FFF2-40B4-BE49-F238E27FC236}">
                  <a16:creationId xmlns:a16="http://schemas.microsoft.com/office/drawing/2014/main" id="{F22F1890-DBDF-120A-8B0F-DF629835884E}"/>
                </a:ext>
              </a:extLst>
            </p:cNvPr>
            <p:cNvSpPr/>
            <p:nvPr/>
          </p:nvSpPr>
          <p:spPr>
            <a:xfrm>
              <a:off x="3690050" y="3854781"/>
              <a:ext cx="1416000" cy="5034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Libre Franklin" pitchFamily="2" charset="0"/>
              </a:endParaRPr>
            </a:p>
          </p:txBody>
        </p:sp>
        <p:sp>
          <p:nvSpPr>
            <p:cNvPr id="26" name="Google Shape;437;g1806fcc96f9_3_230">
              <a:extLst>
                <a:ext uri="{FF2B5EF4-FFF2-40B4-BE49-F238E27FC236}">
                  <a16:creationId xmlns:a16="http://schemas.microsoft.com/office/drawing/2014/main" id="{3A6CE3AE-5074-3E06-3E26-ADE75986AC54}"/>
                </a:ext>
              </a:extLst>
            </p:cNvPr>
            <p:cNvSpPr txBox="1"/>
            <p:nvPr/>
          </p:nvSpPr>
          <p:spPr>
            <a:xfrm>
              <a:off x="3417650" y="3772368"/>
              <a:ext cx="19608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Medium"/>
                  <a:cs typeface="Libre Franklin Medium"/>
                  <a:sym typeface="Libre Franklin Medium"/>
                </a:rPr>
                <a:t>Exponential </a:t>
              </a:r>
              <a:endParaRPr sz="1400" b="1" dirty="0">
                <a:latin typeface="+mj-lt"/>
                <a:ea typeface="Libre Franklin Medium"/>
                <a:cs typeface="Libre Franklin Medium"/>
                <a:sym typeface="Libre Franklin Medium"/>
              </a:endParaRPr>
            </a:p>
            <a:p>
              <a:pPr marL="0" lvl="0" indent="0" algn="ctr" rtl="0">
                <a:spcBef>
                  <a:spcPts val="0"/>
                </a:spcBef>
                <a:spcAft>
                  <a:spcPts val="0"/>
                </a:spcAft>
                <a:buNone/>
              </a:pPr>
              <a:r>
                <a:rPr lang="en-US" sz="1400" b="1" dirty="0">
                  <a:latin typeface="+mj-lt"/>
                  <a:ea typeface="Libre Franklin Medium"/>
                  <a:cs typeface="Libre Franklin Medium"/>
                  <a:sym typeface="Libre Franklin Medium"/>
                </a:rPr>
                <a:t>operation</a:t>
              </a:r>
              <a:endParaRPr sz="1400" b="1" dirty="0">
                <a:latin typeface="+mj-lt"/>
                <a:ea typeface="Libre Franklin Medium"/>
                <a:cs typeface="Libre Franklin Medium"/>
                <a:sym typeface="Libre Franklin Medium"/>
              </a:endParaRPr>
            </a:p>
          </p:txBody>
        </p:sp>
      </p:grpSp>
      <p:sp>
        <p:nvSpPr>
          <p:cNvPr id="27" name="Google Shape;438;g1806fcc96f9_3_230">
            <a:extLst>
              <a:ext uri="{FF2B5EF4-FFF2-40B4-BE49-F238E27FC236}">
                <a16:creationId xmlns:a16="http://schemas.microsoft.com/office/drawing/2014/main" id="{9ED5B751-FDD1-9C3D-4AF8-3840147946F2}"/>
              </a:ext>
            </a:extLst>
          </p:cNvPr>
          <p:cNvSpPr/>
          <p:nvPr/>
        </p:nvSpPr>
        <p:spPr>
          <a:xfrm>
            <a:off x="5253488" y="1310925"/>
            <a:ext cx="684000" cy="3070800"/>
          </a:xfrm>
          <a:prstGeom prst="rightBrace">
            <a:avLst>
              <a:gd name="adj1" fmla="val 50000"/>
              <a:gd name="adj2"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439;g1806fcc96f9_3_230">
            <a:extLst>
              <a:ext uri="{FF2B5EF4-FFF2-40B4-BE49-F238E27FC236}">
                <a16:creationId xmlns:a16="http://schemas.microsoft.com/office/drawing/2014/main" id="{56805283-44A6-1B09-B5EA-CC843C963253}"/>
              </a:ext>
            </a:extLst>
          </p:cNvPr>
          <p:cNvCxnSpPr>
            <a:stCxn id="27" idx="1"/>
          </p:cNvCxnSpPr>
          <p:nvPr/>
        </p:nvCxnSpPr>
        <p:spPr>
          <a:xfrm>
            <a:off x="5937488" y="2846325"/>
            <a:ext cx="283200" cy="2400"/>
          </a:xfrm>
          <a:prstGeom prst="straightConnector1">
            <a:avLst/>
          </a:prstGeom>
          <a:noFill/>
          <a:ln w="19050" cap="flat" cmpd="sng">
            <a:solidFill>
              <a:schemeClr val="dk1"/>
            </a:solidFill>
            <a:prstDash val="solid"/>
            <a:round/>
            <a:headEnd type="none" w="med" len="med"/>
            <a:tailEnd type="stealth" w="med" len="med"/>
          </a:ln>
        </p:spPr>
      </p:cxnSp>
      <p:sp>
        <p:nvSpPr>
          <p:cNvPr id="29" name="Google Shape;441;g1806fcc96f9_3_230">
            <a:extLst>
              <a:ext uri="{FF2B5EF4-FFF2-40B4-BE49-F238E27FC236}">
                <a16:creationId xmlns:a16="http://schemas.microsoft.com/office/drawing/2014/main" id="{441A573B-D2F1-15A6-84D6-2221B2ED3802}"/>
              </a:ext>
            </a:extLst>
          </p:cNvPr>
          <p:cNvSpPr/>
          <p:nvPr/>
        </p:nvSpPr>
        <p:spPr>
          <a:xfrm rot="10800000">
            <a:off x="2958488" y="1312125"/>
            <a:ext cx="684000" cy="3070800"/>
          </a:xfrm>
          <a:prstGeom prst="rightBrace">
            <a:avLst>
              <a:gd name="adj1" fmla="val 50000"/>
              <a:gd name="adj2"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42;g1806fcc96f9_3_230">
            <a:extLst>
              <a:ext uri="{FF2B5EF4-FFF2-40B4-BE49-F238E27FC236}">
                <a16:creationId xmlns:a16="http://schemas.microsoft.com/office/drawing/2014/main" id="{749836FD-DD97-7F9C-84A9-C03C47DFD58C}"/>
              </a:ext>
            </a:extLst>
          </p:cNvPr>
          <p:cNvCxnSpPr>
            <a:stCxn id="29" idx="1"/>
          </p:cNvCxnSpPr>
          <p:nvPr/>
        </p:nvCxnSpPr>
        <p:spPr>
          <a:xfrm rot="10800000">
            <a:off x="2675288" y="2845125"/>
            <a:ext cx="283200" cy="2400"/>
          </a:xfrm>
          <a:prstGeom prst="straightConnector1">
            <a:avLst/>
          </a:prstGeom>
          <a:noFill/>
          <a:ln w="19050" cap="flat" cmpd="sng">
            <a:solidFill>
              <a:schemeClr val="dk1"/>
            </a:solidFill>
            <a:prstDash val="solid"/>
            <a:round/>
            <a:headEnd type="none" w="med" len="med"/>
            <a:tailEnd type="none" w="med" len="med"/>
          </a:ln>
        </p:spPr>
      </p:cxnSp>
      <p:pic>
        <p:nvPicPr>
          <p:cNvPr id="31" name="Google Shape;443;g1806fcc96f9_3_230">
            <a:extLst>
              <a:ext uri="{FF2B5EF4-FFF2-40B4-BE49-F238E27FC236}">
                <a16:creationId xmlns:a16="http://schemas.microsoft.com/office/drawing/2014/main" id="{3DF4FC69-8F1F-0A5D-B3F0-CD7DF9EB9B98}"/>
              </a:ext>
            </a:extLst>
          </p:cNvPr>
          <p:cNvPicPr preferRelativeResize="0"/>
          <p:nvPr/>
        </p:nvPicPr>
        <p:blipFill>
          <a:blip r:embed="rId3">
            <a:alphaModFix/>
          </a:blip>
          <a:stretch>
            <a:fillRect/>
          </a:stretch>
        </p:blipFill>
        <p:spPr>
          <a:xfrm>
            <a:off x="279656" y="1893837"/>
            <a:ext cx="2304000" cy="1728000"/>
          </a:xfrm>
          <a:prstGeom prst="rect">
            <a:avLst/>
          </a:prstGeom>
          <a:noFill/>
          <a:ln>
            <a:noFill/>
          </a:ln>
        </p:spPr>
      </p:pic>
      <p:pic>
        <p:nvPicPr>
          <p:cNvPr id="32" name="Google Shape;444;g1806fcc96f9_3_230">
            <a:extLst>
              <a:ext uri="{FF2B5EF4-FFF2-40B4-BE49-F238E27FC236}">
                <a16:creationId xmlns:a16="http://schemas.microsoft.com/office/drawing/2014/main" id="{EB92EC55-E798-C2F3-A15C-888D42E181B8}"/>
              </a:ext>
            </a:extLst>
          </p:cNvPr>
          <p:cNvPicPr preferRelativeResize="0"/>
          <p:nvPr/>
        </p:nvPicPr>
        <p:blipFill>
          <a:blip r:embed="rId4">
            <a:alphaModFix/>
          </a:blip>
          <a:stretch>
            <a:fillRect/>
          </a:stretch>
        </p:blipFill>
        <p:spPr>
          <a:xfrm>
            <a:off x="6304238" y="1893837"/>
            <a:ext cx="2304000" cy="1728000"/>
          </a:xfrm>
          <a:prstGeom prst="rect">
            <a:avLst/>
          </a:prstGeom>
          <a:noFill/>
          <a:ln>
            <a:noFill/>
          </a:ln>
        </p:spPr>
      </p:pic>
      <p:pic>
        <p:nvPicPr>
          <p:cNvPr id="35" name="Google Shape;416;g1806fcc96f9_3_230">
            <a:extLst>
              <a:ext uri="{FF2B5EF4-FFF2-40B4-BE49-F238E27FC236}">
                <a16:creationId xmlns:a16="http://schemas.microsoft.com/office/drawing/2014/main" id="{0DCD458D-5B7B-3CEB-23C9-6B23851B19C2}"/>
              </a:ext>
            </a:extLst>
          </p:cNvPr>
          <p:cNvPicPr preferRelativeResize="0"/>
          <p:nvPr/>
        </p:nvPicPr>
        <p:blipFill>
          <a:blip r:embed="rId5">
            <a:alphaModFix/>
          </a:blip>
          <a:stretch>
            <a:fillRect/>
          </a:stretch>
        </p:blipFill>
        <p:spPr>
          <a:xfrm>
            <a:off x="384125" y="4392050"/>
            <a:ext cx="4171950" cy="762000"/>
          </a:xfrm>
          <a:prstGeom prst="rect">
            <a:avLst/>
          </a:prstGeom>
          <a:noFill/>
          <a:ln>
            <a:noFill/>
          </a:ln>
        </p:spPr>
      </p:pic>
      <p:sp>
        <p:nvSpPr>
          <p:cNvPr id="36" name="Google Shape;440;g1806fcc96f9_3_230">
            <a:extLst>
              <a:ext uri="{FF2B5EF4-FFF2-40B4-BE49-F238E27FC236}">
                <a16:creationId xmlns:a16="http://schemas.microsoft.com/office/drawing/2014/main" id="{2B0E0183-896C-A4F2-2F6A-17BF7C7C4617}"/>
              </a:ext>
            </a:extLst>
          </p:cNvPr>
          <p:cNvSpPr txBox="1"/>
          <p:nvPr/>
        </p:nvSpPr>
        <p:spPr>
          <a:xfrm>
            <a:off x="318300" y="4638250"/>
            <a:ext cx="8752548" cy="400079"/>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US" sz="1400" dirty="0">
                <a:latin typeface="+mj-lt"/>
                <a:cs typeface="Arial" panose="020B0604020202020204" pitchFamily="34" charset="0"/>
              </a:rPr>
              <a:t>HPF(</a:t>
            </a:r>
            <a:r>
              <a:rPr lang="en-US" sz="1400" dirty="0">
                <a:solidFill>
                  <a:srgbClr val="CC0000"/>
                </a:solidFill>
                <a:latin typeface="+mj-lt"/>
                <a:cs typeface="Arial" panose="020B0604020202020204" pitchFamily="34" charset="0"/>
              </a:rPr>
              <a:t>H</a:t>
            </a:r>
            <a:r>
              <a:rPr lang="en-US" sz="1400" dirty="0">
                <a:latin typeface="+mj-lt"/>
                <a:cs typeface="Arial" panose="020B0604020202020204" pitchFamily="34" charset="0"/>
              </a:rPr>
              <a:t>igh </a:t>
            </a:r>
            <a:r>
              <a:rPr lang="en-US" sz="1400" dirty="0">
                <a:solidFill>
                  <a:srgbClr val="CC0000"/>
                </a:solidFill>
                <a:latin typeface="+mj-lt"/>
                <a:cs typeface="Arial" panose="020B0604020202020204" pitchFamily="34" charset="0"/>
              </a:rPr>
              <a:t>P</a:t>
            </a:r>
            <a:r>
              <a:rPr lang="en-US" sz="1400" dirty="0">
                <a:latin typeface="+mj-lt"/>
                <a:cs typeface="Arial" panose="020B0604020202020204" pitchFamily="34" charset="0"/>
              </a:rPr>
              <a:t>ass </a:t>
            </a:r>
            <a:r>
              <a:rPr lang="en-US" sz="1400" dirty="0">
                <a:solidFill>
                  <a:srgbClr val="CC0000"/>
                </a:solidFill>
                <a:latin typeface="+mj-lt"/>
                <a:cs typeface="Arial" panose="020B0604020202020204" pitchFamily="34" charset="0"/>
              </a:rPr>
              <a:t>F</a:t>
            </a:r>
            <a:r>
              <a:rPr lang="en-US" sz="1400" dirty="0">
                <a:latin typeface="+mj-lt"/>
                <a:cs typeface="Arial" panose="020B0604020202020204" pitchFamily="34" charset="0"/>
              </a:rPr>
              <a:t>ilter) , LPF(</a:t>
            </a:r>
            <a:r>
              <a:rPr lang="en-US" sz="1400" dirty="0">
                <a:solidFill>
                  <a:srgbClr val="CC0000"/>
                </a:solidFill>
                <a:latin typeface="+mj-lt"/>
                <a:cs typeface="Arial" panose="020B0604020202020204" pitchFamily="34" charset="0"/>
              </a:rPr>
              <a:t>L</a:t>
            </a:r>
            <a:r>
              <a:rPr lang="en-US" sz="1400" dirty="0">
                <a:latin typeface="+mj-lt"/>
                <a:cs typeface="Arial" panose="020B0604020202020204" pitchFamily="34" charset="0"/>
              </a:rPr>
              <a:t>ow </a:t>
            </a:r>
            <a:r>
              <a:rPr lang="en-US" sz="1400" dirty="0">
                <a:solidFill>
                  <a:srgbClr val="CC0000"/>
                </a:solidFill>
                <a:latin typeface="+mj-lt"/>
                <a:cs typeface="Arial" panose="020B0604020202020204" pitchFamily="34" charset="0"/>
              </a:rPr>
              <a:t>P</a:t>
            </a:r>
            <a:r>
              <a:rPr lang="en-US" sz="1400" dirty="0">
                <a:latin typeface="+mj-lt"/>
                <a:cs typeface="Arial" panose="020B0604020202020204" pitchFamily="34" charset="0"/>
              </a:rPr>
              <a:t>ass </a:t>
            </a:r>
            <a:r>
              <a:rPr lang="en-US" sz="1400" dirty="0">
                <a:solidFill>
                  <a:srgbClr val="CC0000"/>
                </a:solidFill>
                <a:latin typeface="+mj-lt"/>
                <a:cs typeface="Arial" panose="020B0604020202020204" pitchFamily="34" charset="0"/>
              </a:rPr>
              <a:t>F</a:t>
            </a:r>
            <a:r>
              <a:rPr lang="en-US" sz="1400" dirty="0">
                <a:latin typeface="+mj-lt"/>
                <a:cs typeface="Arial" panose="020B0604020202020204" pitchFamily="34" charset="0"/>
              </a:rPr>
              <a:t>ilter) : </a:t>
            </a:r>
            <a:r>
              <a:rPr lang="en-US" sz="1400" dirty="0">
                <a:solidFill>
                  <a:schemeClr val="dk1"/>
                </a:solidFill>
                <a:latin typeface="+mj-lt"/>
                <a:cs typeface="Arial" panose="020B0604020202020204" pitchFamily="34" charset="0"/>
              </a:rPr>
              <a:t>Filter for separate the low and high frequency components</a:t>
            </a:r>
            <a:endParaRPr sz="1400" dirty="0">
              <a:latin typeface="+mj-lt"/>
              <a:ea typeface="Libre Franklin Medium"/>
              <a:cs typeface="Arial" panose="020B0604020202020204" pitchFamily="34" charset="0"/>
              <a:sym typeface="Libre Franklin Medium"/>
            </a:endParaRPr>
          </a:p>
        </p:txBody>
      </p:sp>
      <p:sp>
        <p:nvSpPr>
          <p:cNvPr id="2" name="TextBox 1">
            <a:extLst>
              <a:ext uri="{FF2B5EF4-FFF2-40B4-BE49-F238E27FC236}">
                <a16:creationId xmlns:a16="http://schemas.microsoft.com/office/drawing/2014/main" id="{81CF0891-37C6-822D-A9C5-78888067D5CB}"/>
              </a:ext>
            </a:extLst>
          </p:cNvPr>
          <p:cNvSpPr txBox="1"/>
          <p:nvPr/>
        </p:nvSpPr>
        <p:spPr>
          <a:xfrm>
            <a:off x="6304238" y="3727938"/>
            <a:ext cx="2304000" cy="276999"/>
          </a:xfrm>
          <a:prstGeom prst="rect">
            <a:avLst/>
          </a:prstGeom>
          <a:noFill/>
        </p:spPr>
        <p:txBody>
          <a:bodyPr wrap="square">
            <a:spAutoFit/>
          </a:bodyPr>
          <a:lstStyle/>
          <a:p>
            <a:pPr algn="ctr"/>
            <a:r>
              <a:rPr lang="en-US" altLang="ko-KR" sz="1200" b="1" dirty="0">
                <a:solidFill>
                  <a:schemeClr val="dk1"/>
                </a:solidFill>
                <a:latin typeface="+mj-lt"/>
                <a:cs typeface="Arial" panose="020B0604020202020204" pitchFamily="34" charset="0"/>
              </a:rPr>
              <a:t>Spatial Domain Form Image</a:t>
            </a:r>
            <a:endParaRPr lang="ko-KR" altLang="en-US" sz="1200" dirty="0">
              <a:latin typeface="+mj-lt"/>
            </a:endParaRPr>
          </a:p>
        </p:txBody>
      </p:sp>
    </p:spTree>
    <p:extLst>
      <p:ext uri="{BB962C8B-B14F-4D97-AF65-F5344CB8AC3E}">
        <p14:creationId xmlns:p14="http://schemas.microsoft.com/office/powerpoint/2010/main" val="423256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Team Members</a:t>
            </a:r>
          </a:p>
        </p:txBody>
      </p:sp>
      <p:sp>
        <p:nvSpPr>
          <p:cNvPr id="4" name="Text Placeholder 3">
            <a:extLst>
              <a:ext uri="{FF2B5EF4-FFF2-40B4-BE49-F238E27FC236}">
                <a16:creationId xmlns:a16="http://schemas.microsoft.com/office/drawing/2014/main" id="{F1EADA44-5041-9443-9404-EDBD15A7CC1E}"/>
              </a:ext>
            </a:extLst>
          </p:cNvPr>
          <p:cNvSpPr>
            <a:spLocks/>
          </p:cNvSpPr>
          <p:nvPr/>
        </p:nvSpPr>
        <p:spPr>
          <a:xfrm>
            <a:off x="1630243" y="1314470"/>
            <a:ext cx="275639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latin typeface="+mj-lt"/>
              </a:rPr>
              <a:t>Donghyeon</a:t>
            </a:r>
            <a:r>
              <a:rPr lang="en-US" sz="1500" b="1" dirty="0">
                <a:latin typeface="+mj-lt"/>
              </a:rPr>
              <a:t> Na</a:t>
            </a:r>
          </a:p>
          <a:p>
            <a:r>
              <a:rPr lang="en-US" sz="1500" dirty="0" err="1">
                <a:latin typeface="+mj-lt"/>
              </a:rPr>
              <a:t>Sangmyung</a:t>
            </a:r>
            <a:r>
              <a:rPr lang="ko-KR" altLang="en-US" sz="1500" dirty="0">
                <a:latin typeface="+mj-lt"/>
              </a:rPr>
              <a:t> </a:t>
            </a:r>
            <a:r>
              <a:rPr lang="en-US" altLang="ko-Kore-KR" sz="1500" dirty="0">
                <a:latin typeface="+mj-lt"/>
              </a:rPr>
              <a:t>University</a:t>
            </a:r>
            <a:endParaRPr lang="en-US" sz="1500" dirty="0">
              <a:latin typeface="+mj-lt"/>
            </a:endParaRPr>
          </a:p>
          <a:p>
            <a:r>
              <a:rPr lang="en-US" sz="1500" dirty="0">
                <a:latin typeface="+mj-lt"/>
              </a:rPr>
              <a:t>PM &amp; Application developing</a:t>
            </a:r>
          </a:p>
          <a:p>
            <a:endParaRPr lang="en-US" dirty="0">
              <a:latin typeface="+mj-lt"/>
            </a:endParaRPr>
          </a:p>
        </p:txBody>
      </p:sp>
      <p:sp>
        <p:nvSpPr>
          <p:cNvPr id="21" name="Text Placeholder 3">
            <a:extLst>
              <a:ext uri="{FF2B5EF4-FFF2-40B4-BE49-F238E27FC236}">
                <a16:creationId xmlns:a16="http://schemas.microsoft.com/office/drawing/2014/main" id="{63072591-FF6F-8822-E8A3-89E2E66D8F99}"/>
              </a:ext>
            </a:extLst>
          </p:cNvPr>
          <p:cNvSpPr>
            <a:spLocks/>
          </p:cNvSpPr>
          <p:nvPr/>
        </p:nvSpPr>
        <p:spPr>
          <a:xfrm>
            <a:off x="1630243" y="2461867"/>
            <a:ext cx="275639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latin typeface="+mj-lt"/>
              </a:rPr>
              <a:t>Hansu</a:t>
            </a:r>
            <a:r>
              <a:rPr lang="en-US" sz="1500" b="1" dirty="0">
                <a:latin typeface="+mj-lt"/>
              </a:rPr>
              <a:t> </a:t>
            </a:r>
            <a:r>
              <a:rPr lang="en-US" sz="1500" b="1" dirty="0" err="1">
                <a:latin typeface="+mj-lt"/>
              </a:rPr>
              <a:t>Jeong</a:t>
            </a:r>
            <a:endParaRPr lang="en-US" sz="1500" b="1" dirty="0">
              <a:latin typeface="+mj-lt"/>
            </a:endParaRPr>
          </a:p>
          <a:p>
            <a:r>
              <a:rPr lang="en-US" sz="1500" dirty="0" err="1">
                <a:latin typeface="+mj-lt"/>
              </a:rPr>
              <a:t>Sangmyung</a:t>
            </a:r>
            <a:r>
              <a:rPr lang="ko-KR" altLang="en-US" sz="1500" dirty="0">
                <a:latin typeface="+mj-lt"/>
              </a:rPr>
              <a:t> </a:t>
            </a:r>
            <a:r>
              <a:rPr lang="en-US" altLang="ko-Kore-KR" sz="1500" dirty="0">
                <a:latin typeface="+mj-lt"/>
              </a:rPr>
              <a:t>University</a:t>
            </a:r>
            <a:endParaRPr lang="en-US" sz="1500" dirty="0">
              <a:latin typeface="+mj-lt"/>
            </a:endParaRPr>
          </a:p>
          <a:p>
            <a:r>
              <a:rPr lang="en-US" sz="1500" dirty="0">
                <a:latin typeface="+mj-lt"/>
              </a:rPr>
              <a:t>IoT</a:t>
            </a:r>
            <a:endParaRPr lang="en-US" dirty="0">
              <a:latin typeface="+mj-lt"/>
            </a:endParaRPr>
          </a:p>
        </p:txBody>
      </p:sp>
      <p:sp>
        <p:nvSpPr>
          <p:cNvPr id="22" name="Text Placeholder 3">
            <a:extLst>
              <a:ext uri="{FF2B5EF4-FFF2-40B4-BE49-F238E27FC236}">
                <a16:creationId xmlns:a16="http://schemas.microsoft.com/office/drawing/2014/main" id="{E911C425-99AE-5BE2-862B-D895A172A92D}"/>
              </a:ext>
            </a:extLst>
          </p:cNvPr>
          <p:cNvSpPr>
            <a:spLocks noGrp="1"/>
          </p:cNvSpPr>
          <p:nvPr/>
        </p:nvSpPr>
        <p:spPr>
          <a:xfrm>
            <a:off x="1605395" y="3602156"/>
            <a:ext cx="275639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latin typeface="+mj-lt"/>
              </a:rPr>
              <a:t>Minjae</a:t>
            </a:r>
            <a:r>
              <a:rPr lang="en-US" sz="1500" b="1" dirty="0">
                <a:latin typeface="+mj-lt"/>
              </a:rPr>
              <a:t> Kim</a:t>
            </a:r>
          </a:p>
          <a:p>
            <a:r>
              <a:rPr lang="en-US" sz="1500" dirty="0">
                <a:latin typeface="+mj-lt"/>
              </a:rPr>
              <a:t>Kyung </a:t>
            </a:r>
            <a:r>
              <a:rPr lang="en-US" sz="1500" dirty="0" err="1">
                <a:latin typeface="+mj-lt"/>
              </a:rPr>
              <a:t>Hee</a:t>
            </a:r>
            <a:r>
              <a:rPr lang="en-US" sz="1500" dirty="0">
                <a:latin typeface="+mj-lt"/>
              </a:rPr>
              <a:t> U</a:t>
            </a:r>
            <a:r>
              <a:rPr lang="en-US" altLang="ko-Kore-KR" sz="1500" dirty="0">
                <a:latin typeface="+mj-lt"/>
              </a:rPr>
              <a:t>niversity</a:t>
            </a:r>
            <a:endParaRPr lang="en-US" sz="1500" dirty="0">
              <a:latin typeface="+mj-lt"/>
            </a:endParaRPr>
          </a:p>
          <a:p>
            <a:r>
              <a:rPr lang="en-US" sz="1500" dirty="0">
                <a:latin typeface="+mj-lt"/>
              </a:rPr>
              <a:t>Computer Vision &amp; AI</a:t>
            </a:r>
            <a:endParaRPr lang="en-US" dirty="0">
              <a:latin typeface="+mj-lt"/>
            </a:endParaRPr>
          </a:p>
        </p:txBody>
      </p:sp>
      <p:sp>
        <p:nvSpPr>
          <p:cNvPr id="23" name="Text Placeholder 3">
            <a:extLst>
              <a:ext uri="{FF2B5EF4-FFF2-40B4-BE49-F238E27FC236}">
                <a16:creationId xmlns:a16="http://schemas.microsoft.com/office/drawing/2014/main" id="{91EBAAAC-5481-8F6C-EF92-55DA01A9D10D}"/>
              </a:ext>
            </a:extLst>
          </p:cNvPr>
          <p:cNvSpPr>
            <a:spLocks/>
          </p:cNvSpPr>
          <p:nvPr/>
        </p:nvSpPr>
        <p:spPr>
          <a:xfrm>
            <a:off x="5813117" y="867152"/>
            <a:ext cx="275639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latin typeface="+mj-lt"/>
              </a:rPr>
              <a:t>Woojin</a:t>
            </a:r>
            <a:r>
              <a:rPr lang="en-US" sz="1500" b="1" dirty="0">
                <a:latin typeface="+mj-lt"/>
              </a:rPr>
              <a:t> Choi</a:t>
            </a:r>
          </a:p>
          <a:p>
            <a:r>
              <a:rPr lang="en-US" altLang="ko-KR" sz="1500" dirty="0">
                <a:latin typeface="+mj-lt"/>
              </a:rPr>
              <a:t>Sun Moon</a:t>
            </a:r>
            <a:r>
              <a:rPr lang="ko-KR" altLang="en-US" sz="1500" dirty="0">
                <a:latin typeface="+mj-lt"/>
              </a:rPr>
              <a:t> </a:t>
            </a:r>
            <a:r>
              <a:rPr lang="en-US" altLang="ko-Kore-KR" sz="1500" dirty="0">
                <a:latin typeface="+mj-lt"/>
              </a:rPr>
              <a:t>University</a:t>
            </a:r>
            <a:endParaRPr lang="en-US" sz="1500" dirty="0">
              <a:latin typeface="+mj-lt"/>
            </a:endParaRPr>
          </a:p>
          <a:p>
            <a:r>
              <a:rPr lang="en-US" sz="1500" dirty="0">
                <a:latin typeface="+mj-lt"/>
              </a:rPr>
              <a:t>Computer Vision &amp; AI</a:t>
            </a:r>
            <a:endParaRPr lang="en-US" dirty="0">
              <a:latin typeface="+mj-lt"/>
            </a:endParaRPr>
          </a:p>
        </p:txBody>
      </p:sp>
      <p:sp>
        <p:nvSpPr>
          <p:cNvPr id="24" name="Text Placeholder 3">
            <a:extLst>
              <a:ext uri="{FF2B5EF4-FFF2-40B4-BE49-F238E27FC236}">
                <a16:creationId xmlns:a16="http://schemas.microsoft.com/office/drawing/2014/main" id="{53062838-7470-88F1-6DA5-3B168CD56016}"/>
              </a:ext>
            </a:extLst>
          </p:cNvPr>
          <p:cNvSpPr>
            <a:spLocks/>
          </p:cNvSpPr>
          <p:nvPr/>
        </p:nvSpPr>
        <p:spPr>
          <a:xfrm>
            <a:off x="5813115" y="2007903"/>
            <a:ext cx="290416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err="1">
                <a:latin typeface="+mj-lt"/>
              </a:rPr>
              <a:t>Jeongwon</a:t>
            </a:r>
            <a:r>
              <a:rPr lang="en-US" sz="1500" b="1" dirty="0">
                <a:latin typeface="+mj-lt"/>
              </a:rPr>
              <a:t> Moon</a:t>
            </a:r>
          </a:p>
          <a:p>
            <a:r>
              <a:rPr lang="en-US" altLang="ko-KR" sz="1500" dirty="0">
                <a:latin typeface="+mj-lt"/>
              </a:rPr>
              <a:t>Kyungpook National</a:t>
            </a:r>
            <a:r>
              <a:rPr lang="ko-KR" altLang="en-US" sz="1500" dirty="0">
                <a:latin typeface="+mj-lt"/>
              </a:rPr>
              <a:t> </a:t>
            </a:r>
            <a:r>
              <a:rPr lang="en-US" altLang="ko-Kore-KR" sz="1500" dirty="0">
                <a:latin typeface="+mj-lt"/>
              </a:rPr>
              <a:t>University</a:t>
            </a:r>
            <a:endParaRPr lang="en-US" sz="1500" dirty="0">
              <a:latin typeface="+mj-lt"/>
            </a:endParaRPr>
          </a:p>
          <a:p>
            <a:r>
              <a:rPr lang="en-US" sz="1500" dirty="0">
                <a:latin typeface="+mj-lt"/>
              </a:rPr>
              <a:t>Networking</a:t>
            </a:r>
            <a:endParaRPr lang="en-US" dirty="0">
              <a:latin typeface="+mj-lt"/>
            </a:endParaRPr>
          </a:p>
        </p:txBody>
      </p:sp>
      <p:sp>
        <p:nvSpPr>
          <p:cNvPr id="25" name="Text Placeholder 3">
            <a:extLst>
              <a:ext uri="{FF2B5EF4-FFF2-40B4-BE49-F238E27FC236}">
                <a16:creationId xmlns:a16="http://schemas.microsoft.com/office/drawing/2014/main" id="{B401A3FC-ACDB-6A1D-814C-3B391B5C83EB}"/>
              </a:ext>
            </a:extLst>
          </p:cNvPr>
          <p:cNvSpPr>
            <a:spLocks/>
          </p:cNvSpPr>
          <p:nvPr/>
        </p:nvSpPr>
        <p:spPr>
          <a:xfrm>
            <a:off x="5813114" y="3143402"/>
            <a:ext cx="290416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a:latin typeface="+mj-lt"/>
              </a:rPr>
              <a:t>Sophia Lee</a:t>
            </a:r>
          </a:p>
          <a:p>
            <a:r>
              <a:rPr lang="en-US" altLang="ko-KR" sz="1500" dirty="0">
                <a:latin typeface="+mj-lt"/>
              </a:rPr>
              <a:t>Purdue</a:t>
            </a:r>
            <a:r>
              <a:rPr lang="ko-KR" altLang="en-US" sz="1500" dirty="0">
                <a:latin typeface="+mj-lt"/>
              </a:rPr>
              <a:t> </a:t>
            </a:r>
            <a:r>
              <a:rPr lang="en-US" altLang="ko-Kore-KR" sz="1500" dirty="0">
                <a:latin typeface="+mj-lt"/>
              </a:rPr>
              <a:t>University</a:t>
            </a:r>
            <a:endParaRPr lang="en-US" sz="1500" dirty="0">
              <a:latin typeface="+mj-lt"/>
            </a:endParaRPr>
          </a:p>
          <a:p>
            <a:r>
              <a:rPr lang="en-US" sz="1500" dirty="0">
                <a:latin typeface="+mj-lt"/>
              </a:rPr>
              <a:t>Research &amp; Networking</a:t>
            </a:r>
            <a:endParaRPr lang="en-US" dirty="0">
              <a:latin typeface="+mj-lt"/>
            </a:endParaRPr>
          </a:p>
        </p:txBody>
      </p:sp>
      <p:sp>
        <p:nvSpPr>
          <p:cNvPr id="26" name="Text Placeholder 3">
            <a:extLst>
              <a:ext uri="{FF2B5EF4-FFF2-40B4-BE49-F238E27FC236}">
                <a16:creationId xmlns:a16="http://schemas.microsoft.com/office/drawing/2014/main" id="{96286E8A-2580-B6F6-462E-0E0E531F149C}"/>
              </a:ext>
            </a:extLst>
          </p:cNvPr>
          <p:cNvSpPr>
            <a:spLocks/>
          </p:cNvSpPr>
          <p:nvPr/>
        </p:nvSpPr>
        <p:spPr>
          <a:xfrm>
            <a:off x="5813113" y="4278901"/>
            <a:ext cx="2904165" cy="691167"/>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500" b="1" dirty="0">
                <a:latin typeface="+mj-lt"/>
              </a:rPr>
              <a:t>Ethan O’Sullivan</a:t>
            </a:r>
          </a:p>
          <a:p>
            <a:r>
              <a:rPr lang="en-US" altLang="ko-KR" sz="1500" dirty="0">
                <a:latin typeface="+mj-lt"/>
              </a:rPr>
              <a:t>Purdue</a:t>
            </a:r>
            <a:r>
              <a:rPr lang="ko-KR" altLang="en-US" sz="1500" dirty="0">
                <a:latin typeface="+mj-lt"/>
              </a:rPr>
              <a:t> </a:t>
            </a:r>
            <a:r>
              <a:rPr lang="en-US" altLang="ko-Kore-KR" sz="1500" dirty="0">
                <a:latin typeface="+mj-lt"/>
              </a:rPr>
              <a:t>University</a:t>
            </a:r>
            <a:endParaRPr lang="en-US" sz="1500" dirty="0">
              <a:latin typeface="+mj-lt"/>
            </a:endParaRPr>
          </a:p>
          <a:p>
            <a:r>
              <a:rPr lang="en-US" sz="1500" dirty="0">
                <a:latin typeface="+mj-lt"/>
              </a:rPr>
              <a:t>Research &amp; Networking</a:t>
            </a:r>
            <a:endParaRPr lang="en-US" dirty="0">
              <a:latin typeface="+mj-lt"/>
            </a:endParaRPr>
          </a:p>
        </p:txBody>
      </p:sp>
      <p:pic>
        <p:nvPicPr>
          <p:cNvPr id="27" name="그림 26" descr="사람, 젊은, 소년, 가장이(가) 표시된 사진&#10;&#10;자동 생성된 설명">
            <a:extLst>
              <a:ext uri="{FF2B5EF4-FFF2-40B4-BE49-F238E27FC236}">
                <a16:creationId xmlns:a16="http://schemas.microsoft.com/office/drawing/2014/main" id="{1A027462-F409-3DD4-4EEC-E605EF33F43A}"/>
              </a:ext>
            </a:extLst>
          </p:cNvPr>
          <p:cNvPicPr>
            <a:picLocks noChangeAspect="1"/>
          </p:cNvPicPr>
          <p:nvPr/>
        </p:nvPicPr>
        <p:blipFill>
          <a:blip r:embed="rId3"/>
          <a:stretch>
            <a:fillRect/>
          </a:stretch>
        </p:blipFill>
        <p:spPr>
          <a:xfrm>
            <a:off x="574488" y="1210053"/>
            <a:ext cx="900000"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그림 27" descr="사람, 젊은, 실내, 가장이(가) 표시된 사진&#10;&#10;자동 생성된 설명">
            <a:extLst>
              <a:ext uri="{FF2B5EF4-FFF2-40B4-BE49-F238E27FC236}">
                <a16:creationId xmlns:a16="http://schemas.microsoft.com/office/drawing/2014/main" id="{B65F7024-56C9-23DE-AED9-89B15E41C613}"/>
              </a:ext>
            </a:extLst>
          </p:cNvPr>
          <p:cNvPicPr>
            <a:picLocks noChangeAspect="1"/>
          </p:cNvPicPr>
          <p:nvPr/>
        </p:nvPicPr>
        <p:blipFill>
          <a:blip r:embed="rId4"/>
          <a:stretch>
            <a:fillRect/>
          </a:stretch>
        </p:blipFill>
        <p:spPr>
          <a:xfrm>
            <a:off x="575073" y="2353897"/>
            <a:ext cx="900000"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그림 28" descr="사람, 넥타이, 정장, 의류이(가) 표시된 사진&#10;&#10;자동 생성된 설명">
            <a:extLst>
              <a:ext uri="{FF2B5EF4-FFF2-40B4-BE49-F238E27FC236}">
                <a16:creationId xmlns:a16="http://schemas.microsoft.com/office/drawing/2014/main" id="{C12862C8-6B17-7F9A-1593-8F58ACDD40BD}"/>
              </a:ext>
            </a:extLst>
          </p:cNvPr>
          <p:cNvPicPr>
            <a:picLocks noChangeAspect="1"/>
          </p:cNvPicPr>
          <p:nvPr/>
        </p:nvPicPr>
        <p:blipFill>
          <a:blip r:embed="rId5"/>
          <a:stretch>
            <a:fillRect/>
          </a:stretch>
        </p:blipFill>
        <p:spPr>
          <a:xfrm>
            <a:off x="674293" y="3497740"/>
            <a:ext cx="700389"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그림 29" descr="사람, 머리카락, 가발이(가) 표시된 사진&#10;&#10;자동 생성된 설명">
            <a:extLst>
              <a:ext uri="{FF2B5EF4-FFF2-40B4-BE49-F238E27FC236}">
                <a16:creationId xmlns:a16="http://schemas.microsoft.com/office/drawing/2014/main" id="{59A7E2CA-9FB6-040C-A2F6-5F8A5F187CBB}"/>
              </a:ext>
            </a:extLst>
          </p:cNvPr>
          <p:cNvPicPr>
            <a:picLocks noChangeAspect="1"/>
          </p:cNvPicPr>
          <p:nvPr/>
        </p:nvPicPr>
        <p:blipFill>
          <a:blip r:embed="rId6"/>
          <a:stretch>
            <a:fillRect/>
          </a:stretch>
        </p:blipFill>
        <p:spPr>
          <a:xfrm>
            <a:off x="4950243" y="754891"/>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그림 30" descr="사람, 의류, 실내, 가발이(가) 표시된 사진&#10;&#10;자동 생성된 설명">
            <a:extLst>
              <a:ext uri="{FF2B5EF4-FFF2-40B4-BE49-F238E27FC236}">
                <a16:creationId xmlns:a16="http://schemas.microsoft.com/office/drawing/2014/main" id="{5FA4EE2D-864B-F357-4E16-894948C76FD8}"/>
              </a:ext>
            </a:extLst>
          </p:cNvPr>
          <p:cNvPicPr>
            <a:picLocks noChangeAspect="1"/>
          </p:cNvPicPr>
          <p:nvPr/>
        </p:nvPicPr>
        <p:blipFill>
          <a:blip r:embed="rId7"/>
          <a:stretch>
            <a:fillRect/>
          </a:stretch>
        </p:blipFill>
        <p:spPr>
          <a:xfrm>
            <a:off x="4950242" y="1903897"/>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그림 31">
            <a:extLst>
              <a:ext uri="{FF2B5EF4-FFF2-40B4-BE49-F238E27FC236}">
                <a16:creationId xmlns:a16="http://schemas.microsoft.com/office/drawing/2014/main" id="{71B6E03D-EA74-8865-B92A-5B7F41C895CA}"/>
              </a:ext>
            </a:extLst>
          </p:cNvPr>
          <p:cNvPicPr>
            <a:picLocks noChangeAspect="1"/>
          </p:cNvPicPr>
          <p:nvPr/>
        </p:nvPicPr>
        <p:blipFill>
          <a:blip r:embed="rId8"/>
          <a:srcRect t="5502" b="5502"/>
          <a:stretch/>
        </p:blipFill>
        <p:spPr>
          <a:xfrm>
            <a:off x="4950241" y="3038610"/>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3" name="그림 32">
            <a:extLst>
              <a:ext uri="{FF2B5EF4-FFF2-40B4-BE49-F238E27FC236}">
                <a16:creationId xmlns:a16="http://schemas.microsoft.com/office/drawing/2014/main" id="{75E08B47-07CA-EDDA-3B45-7D057D62D86A}"/>
              </a:ext>
            </a:extLst>
          </p:cNvPr>
          <p:cNvPicPr>
            <a:picLocks noChangeAspect="1"/>
          </p:cNvPicPr>
          <p:nvPr/>
        </p:nvPicPr>
        <p:blipFill>
          <a:blip r:embed="rId9"/>
          <a:srcRect l="2298" r="2298"/>
          <a:stretch/>
        </p:blipFill>
        <p:spPr>
          <a:xfrm>
            <a:off x="4950240" y="4173323"/>
            <a:ext cx="701575"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96821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Target Detection : Gamma Correction</a:t>
            </a:r>
          </a:p>
        </p:txBody>
      </p:sp>
      <p:pic>
        <p:nvPicPr>
          <p:cNvPr id="2" name="Google Shape;455;g1806fcc96f9_3_290">
            <a:extLst>
              <a:ext uri="{FF2B5EF4-FFF2-40B4-BE49-F238E27FC236}">
                <a16:creationId xmlns:a16="http://schemas.microsoft.com/office/drawing/2014/main" id="{D838D9B2-B90F-75D4-5F92-2BA10DA4F18A}"/>
              </a:ext>
            </a:extLst>
          </p:cNvPr>
          <p:cNvPicPr preferRelativeResize="0"/>
          <p:nvPr/>
        </p:nvPicPr>
        <p:blipFill>
          <a:blip r:embed="rId3">
            <a:alphaModFix/>
          </a:blip>
          <a:stretch>
            <a:fillRect/>
          </a:stretch>
        </p:blipFill>
        <p:spPr>
          <a:xfrm>
            <a:off x="5962223" y="1707150"/>
            <a:ext cx="2304000" cy="1728000"/>
          </a:xfrm>
          <a:prstGeom prst="rect">
            <a:avLst/>
          </a:prstGeom>
          <a:noFill/>
          <a:ln>
            <a:noFill/>
          </a:ln>
        </p:spPr>
      </p:pic>
      <p:pic>
        <p:nvPicPr>
          <p:cNvPr id="7" name="Google Shape;456;g1806fcc96f9_3_290">
            <a:extLst>
              <a:ext uri="{FF2B5EF4-FFF2-40B4-BE49-F238E27FC236}">
                <a16:creationId xmlns:a16="http://schemas.microsoft.com/office/drawing/2014/main" id="{F78953E3-BD20-087C-C0C8-DEDA1839135F}"/>
              </a:ext>
            </a:extLst>
          </p:cNvPr>
          <p:cNvPicPr preferRelativeResize="0"/>
          <p:nvPr/>
        </p:nvPicPr>
        <p:blipFill>
          <a:blip r:embed="rId4">
            <a:alphaModFix/>
          </a:blip>
          <a:stretch>
            <a:fillRect/>
          </a:stretch>
        </p:blipFill>
        <p:spPr>
          <a:xfrm>
            <a:off x="885838" y="1707150"/>
            <a:ext cx="2304000" cy="1728000"/>
          </a:xfrm>
          <a:prstGeom prst="rect">
            <a:avLst/>
          </a:prstGeom>
          <a:noFill/>
          <a:ln>
            <a:noFill/>
          </a:ln>
        </p:spPr>
      </p:pic>
      <p:sp>
        <p:nvSpPr>
          <p:cNvPr id="8" name="Google Shape;407;g1806fcc96f9_3_193">
            <a:extLst>
              <a:ext uri="{FF2B5EF4-FFF2-40B4-BE49-F238E27FC236}">
                <a16:creationId xmlns:a16="http://schemas.microsoft.com/office/drawing/2014/main" id="{91D8A576-C38D-A24E-22B7-D6DD392F2A24}"/>
              </a:ext>
            </a:extLst>
          </p:cNvPr>
          <p:cNvSpPr/>
          <p:nvPr/>
        </p:nvSpPr>
        <p:spPr>
          <a:xfrm>
            <a:off x="3925187" y="2279550"/>
            <a:ext cx="1307400" cy="584400"/>
          </a:xfrm>
          <a:prstGeom prst="roundRect">
            <a:avLst>
              <a:gd name="adj" fmla="val 16667"/>
            </a:avLst>
          </a:prstGeom>
          <a:solidFill>
            <a:srgbClr val="000000">
              <a:alpha val="0"/>
            </a:srgbClr>
          </a:solidFill>
          <a:ln w="28575" cap="flat" cmpd="sng">
            <a:solidFill>
              <a:srgbClr val="6A53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Gamma Correction</a:t>
            </a:r>
            <a:endParaRPr sz="1400" b="1" dirty="0">
              <a:latin typeface="+mj-lt"/>
              <a:cs typeface="Arial" panose="020B0604020202020204" pitchFamily="34" charset="0"/>
            </a:endParaRPr>
          </a:p>
        </p:txBody>
      </p:sp>
      <p:cxnSp>
        <p:nvCxnSpPr>
          <p:cNvPr id="9" name="Google Shape;408;g1806fcc96f9_3_193">
            <a:extLst>
              <a:ext uri="{FF2B5EF4-FFF2-40B4-BE49-F238E27FC236}">
                <a16:creationId xmlns:a16="http://schemas.microsoft.com/office/drawing/2014/main" id="{0A39B2AA-8A50-5ED1-C7FE-FF41AE37A0D3}"/>
              </a:ext>
            </a:extLst>
          </p:cNvPr>
          <p:cNvCxnSpPr>
            <a:cxnSpLocks/>
          </p:cNvCxnSpPr>
          <p:nvPr/>
        </p:nvCxnSpPr>
        <p:spPr>
          <a:xfrm flipV="1">
            <a:off x="5232587" y="2571750"/>
            <a:ext cx="715863" cy="6300"/>
          </a:xfrm>
          <a:prstGeom prst="curvedConnector3">
            <a:avLst>
              <a:gd name="adj1" fmla="val 50000"/>
            </a:avLst>
          </a:prstGeom>
          <a:noFill/>
          <a:ln w="28575" cap="flat" cmpd="sng">
            <a:solidFill>
              <a:srgbClr val="6A532E"/>
            </a:solidFill>
            <a:prstDash val="solid"/>
            <a:round/>
            <a:headEnd type="none" w="med" len="med"/>
            <a:tailEnd type="triangle" w="med" len="med"/>
          </a:ln>
        </p:spPr>
      </p:cxnSp>
      <p:cxnSp>
        <p:nvCxnSpPr>
          <p:cNvPr id="14" name="Google Shape;409;g1806fcc96f9_3_193">
            <a:extLst>
              <a:ext uri="{FF2B5EF4-FFF2-40B4-BE49-F238E27FC236}">
                <a16:creationId xmlns:a16="http://schemas.microsoft.com/office/drawing/2014/main" id="{6D62138E-C36D-7515-A4D4-E23B7E6A3B96}"/>
              </a:ext>
            </a:extLst>
          </p:cNvPr>
          <p:cNvCxnSpPr>
            <a:cxnSpLocks/>
            <a:endCxn id="8" idx="1"/>
          </p:cNvCxnSpPr>
          <p:nvPr/>
        </p:nvCxnSpPr>
        <p:spPr>
          <a:xfrm>
            <a:off x="3195551" y="2571150"/>
            <a:ext cx="729636" cy="600"/>
          </a:xfrm>
          <a:prstGeom prst="curvedConnector3">
            <a:avLst>
              <a:gd name="adj1" fmla="val 50000"/>
            </a:avLst>
          </a:prstGeom>
          <a:noFill/>
          <a:ln w="28575" cap="flat" cmpd="sng">
            <a:solidFill>
              <a:srgbClr val="6A532E"/>
            </a:solidFill>
            <a:prstDash val="solid"/>
            <a:round/>
            <a:headEnd type="none" w="med" len="med"/>
            <a:tailEnd type="none" w="med" len="med"/>
          </a:ln>
        </p:spPr>
      </p:cxnSp>
    </p:spTree>
    <p:extLst>
      <p:ext uri="{BB962C8B-B14F-4D97-AF65-F5344CB8AC3E}">
        <p14:creationId xmlns:p14="http://schemas.microsoft.com/office/powerpoint/2010/main" val="648280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Target Detection : Edge Detection</a:t>
            </a:r>
          </a:p>
        </p:txBody>
      </p:sp>
      <p:pic>
        <p:nvPicPr>
          <p:cNvPr id="2" name="Google Shape;455;g1806fcc96f9_3_290">
            <a:extLst>
              <a:ext uri="{FF2B5EF4-FFF2-40B4-BE49-F238E27FC236}">
                <a16:creationId xmlns:a16="http://schemas.microsoft.com/office/drawing/2014/main" id="{D838D9B2-B90F-75D4-5F92-2BA10DA4F18A}"/>
              </a:ext>
            </a:extLst>
          </p:cNvPr>
          <p:cNvPicPr preferRelativeResize="0"/>
          <p:nvPr/>
        </p:nvPicPr>
        <p:blipFill>
          <a:blip r:embed="rId3">
            <a:alphaModFix/>
          </a:blip>
          <a:stretch>
            <a:fillRect/>
          </a:stretch>
        </p:blipFill>
        <p:spPr>
          <a:xfrm>
            <a:off x="5962223" y="1707150"/>
            <a:ext cx="2304000" cy="1728000"/>
          </a:xfrm>
          <a:prstGeom prst="rect">
            <a:avLst/>
          </a:prstGeom>
          <a:noFill/>
          <a:ln>
            <a:noFill/>
          </a:ln>
        </p:spPr>
      </p:pic>
      <p:pic>
        <p:nvPicPr>
          <p:cNvPr id="7" name="Google Shape;456;g1806fcc96f9_3_290">
            <a:extLst>
              <a:ext uri="{FF2B5EF4-FFF2-40B4-BE49-F238E27FC236}">
                <a16:creationId xmlns:a16="http://schemas.microsoft.com/office/drawing/2014/main" id="{F78953E3-BD20-087C-C0C8-DEDA1839135F}"/>
              </a:ext>
            </a:extLst>
          </p:cNvPr>
          <p:cNvPicPr preferRelativeResize="0"/>
          <p:nvPr/>
        </p:nvPicPr>
        <p:blipFill>
          <a:blip r:embed="rId4">
            <a:alphaModFix/>
          </a:blip>
          <a:stretch>
            <a:fillRect/>
          </a:stretch>
        </p:blipFill>
        <p:spPr>
          <a:xfrm>
            <a:off x="885838" y="1707150"/>
            <a:ext cx="2304000" cy="1728000"/>
          </a:xfrm>
          <a:prstGeom prst="rect">
            <a:avLst/>
          </a:prstGeom>
          <a:noFill/>
          <a:ln>
            <a:noFill/>
          </a:ln>
        </p:spPr>
      </p:pic>
      <p:pic>
        <p:nvPicPr>
          <p:cNvPr id="3" name="Google Shape;468;g1806fcc96f9_3_238">
            <a:extLst>
              <a:ext uri="{FF2B5EF4-FFF2-40B4-BE49-F238E27FC236}">
                <a16:creationId xmlns:a16="http://schemas.microsoft.com/office/drawing/2014/main" id="{6137DF54-FFB5-6BD6-8A95-3244F7DC5F4A}"/>
              </a:ext>
            </a:extLst>
          </p:cNvPr>
          <p:cNvPicPr preferRelativeResize="0"/>
          <p:nvPr/>
        </p:nvPicPr>
        <p:blipFill>
          <a:blip r:embed="rId3">
            <a:alphaModFix/>
          </a:blip>
          <a:stretch>
            <a:fillRect/>
          </a:stretch>
        </p:blipFill>
        <p:spPr>
          <a:xfrm>
            <a:off x="899611" y="1707150"/>
            <a:ext cx="2304000" cy="1728000"/>
          </a:xfrm>
          <a:prstGeom prst="rect">
            <a:avLst/>
          </a:prstGeom>
          <a:noFill/>
          <a:ln>
            <a:noFill/>
          </a:ln>
        </p:spPr>
      </p:pic>
      <p:pic>
        <p:nvPicPr>
          <p:cNvPr id="4" name="Google Shape;467;g1806fcc96f9_3_238">
            <a:extLst>
              <a:ext uri="{FF2B5EF4-FFF2-40B4-BE49-F238E27FC236}">
                <a16:creationId xmlns:a16="http://schemas.microsoft.com/office/drawing/2014/main" id="{709DFBB2-B998-CBD7-2CC9-F4F2BD2E07E5}"/>
              </a:ext>
            </a:extLst>
          </p:cNvPr>
          <p:cNvPicPr preferRelativeResize="0"/>
          <p:nvPr/>
        </p:nvPicPr>
        <p:blipFill>
          <a:blip r:embed="rId5">
            <a:alphaModFix/>
          </a:blip>
          <a:stretch>
            <a:fillRect/>
          </a:stretch>
        </p:blipFill>
        <p:spPr>
          <a:xfrm>
            <a:off x="5962223" y="1714050"/>
            <a:ext cx="2304000" cy="1728000"/>
          </a:xfrm>
          <a:prstGeom prst="rect">
            <a:avLst/>
          </a:prstGeom>
          <a:noFill/>
          <a:ln>
            <a:noFill/>
          </a:ln>
        </p:spPr>
      </p:pic>
      <p:sp>
        <p:nvSpPr>
          <p:cNvPr id="6" name="Google Shape;464;g1806fcc96f9_3_238">
            <a:extLst>
              <a:ext uri="{FF2B5EF4-FFF2-40B4-BE49-F238E27FC236}">
                <a16:creationId xmlns:a16="http://schemas.microsoft.com/office/drawing/2014/main" id="{54F93E9E-0909-CEB5-4B57-A2366E6281C7}"/>
              </a:ext>
            </a:extLst>
          </p:cNvPr>
          <p:cNvSpPr/>
          <p:nvPr/>
        </p:nvSpPr>
        <p:spPr>
          <a:xfrm>
            <a:off x="3750813" y="1918200"/>
            <a:ext cx="1664208" cy="1319700"/>
          </a:xfrm>
          <a:prstGeom prst="roundRect">
            <a:avLst>
              <a:gd name="adj" fmla="val 16667"/>
            </a:avLst>
          </a:prstGeom>
          <a:solidFill>
            <a:srgbClr val="000000">
              <a:alpha val="0"/>
            </a:srgbClr>
          </a:solidFill>
          <a:ln w="28575" cap="flat" cmpd="sng">
            <a:solidFill>
              <a:srgbClr val="6A53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b="1" dirty="0">
              <a:latin typeface="+mj-lt"/>
              <a:cs typeface="Arial" panose="020B0604020202020204" pitchFamily="34" charset="0"/>
            </a:endParaRPr>
          </a:p>
          <a:p>
            <a:pPr marL="0" lvl="0" indent="0" algn="ctr" rtl="0">
              <a:spcBef>
                <a:spcPts val="0"/>
              </a:spcBef>
              <a:spcAft>
                <a:spcPts val="0"/>
              </a:spcAft>
              <a:buNone/>
            </a:pPr>
            <a:r>
              <a:rPr lang="en-US" sz="1400" b="1" dirty="0">
                <a:latin typeface="+mj-lt"/>
                <a:cs typeface="Arial" panose="020B0604020202020204" pitchFamily="34" charset="0"/>
              </a:rPr>
              <a:t>Canny Edge</a:t>
            </a:r>
            <a:endParaRPr sz="1400" b="1" dirty="0">
              <a:latin typeface="+mj-lt"/>
              <a:cs typeface="Arial" panose="020B0604020202020204" pitchFamily="34" charset="0"/>
            </a:endParaRPr>
          </a:p>
          <a:p>
            <a:pPr marL="0" lvl="0" indent="0" algn="ctr" rtl="0">
              <a:spcBef>
                <a:spcPts val="0"/>
              </a:spcBef>
              <a:spcAft>
                <a:spcPts val="0"/>
              </a:spcAft>
              <a:buNone/>
            </a:pPr>
            <a:r>
              <a:rPr lang="en-US" sz="1400" b="1" dirty="0">
                <a:latin typeface="+mj-lt"/>
                <a:cs typeface="Arial" panose="020B0604020202020204" pitchFamily="34" charset="0"/>
              </a:rPr>
              <a:t>Detection</a:t>
            </a:r>
            <a:endParaRPr sz="1400" b="1" dirty="0">
              <a:latin typeface="+mj-lt"/>
              <a:cs typeface="Arial" panose="020B0604020202020204" pitchFamily="34" charset="0"/>
            </a:endParaRPr>
          </a:p>
          <a:p>
            <a:pPr marL="0" lvl="0" indent="0" algn="ctr" rtl="0">
              <a:spcBef>
                <a:spcPts val="0"/>
              </a:spcBef>
              <a:spcAft>
                <a:spcPts val="0"/>
              </a:spcAft>
              <a:buNone/>
            </a:pPr>
            <a:r>
              <a:rPr lang="en-US" sz="1400" b="1" dirty="0">
                <a:latin typeface="+mj-lt"/>
                <a:cs typeface="Arial" panose="020B0604020202020204" pitchFamily="34" charset="0"/>
              </a:rPr>
              <a:t>+</a:t>
            </a:r>
            <a:endParaRPr sz="1400" b="1" dirty="0">
              <a:latin typeface="+mj-lt"/>
              <a:cs typeface="Arial" panose="020B0604020202020204" pitchFamily="34" charset="0"/>
            </a:endParaRPr>
          </a:p>
          <a:p>
            <a:pPr marL="0" lvl="0" indent="0" algn="ctr" rtl="0">
              <a:spcBef>
                <a:spcPts val="0"/>
              </a:spcBef>
              <a:spcAft>
                <a:spcPts val="0"/>
              </a:spcAft>
              <a:buNone/>
            </a:pPr>
            <a:r>
              <a:rPr lang="en-US" sz="1400" b="1" dirty="0">
                <a:latin typeface="+mj-lt"/>
                <a:cs typeface="Arial" panose="020B0604020202020204" pitchFamily="34" charset="0"/>
              </a:rPr>
              <a:t>Closing</a:t>
            </a:r>
            <a:endParaRPr sz="1400" b="1" dirty="0">
              <a:latin typeface="+mj-lt"/>
              <a:cs typeface="Arial" panose="020B0604020202020204" pitchFamily="34" charset="0"/>
            </a:endParaRPr>
          </a:p>
          <a:p>
            <a:pPr marL="0" lvl="0" indent="0" algn="ctr" rtl="0">
              <a:spcBef>
                <a:spcPts val="0"/>
              </a:spcBef>
              <a:spcAft>
                <a:spcPts val="0"/>
              </a:spcAft>
              <a:buNone/>
            </a:pPr>
            <a:r>
              <a:rPr lang="en-US" sz="1400" b="1" dirty="0">
                <a:latin typeface="+mj-lt"/>
                <a:cs typeface="Arial" panose="020B0604020202020204" pitchFamily="34" charset="0"/>
              </a:rPr>
              <a:t>Operation</a:t>
            </a:r>
            <a:endParaRPr sz="1400" b="1" dirty="0">
              <a:latin typeface="+mj-lt"/>
              <a:cs typeface="Arial" panose="020B0604020202020204" pitchFamily="34" charset="0"/>
            </a:endParaRPr>
          </a:p>
          <a:p>
            <a:pPr marL="0" lvl="0" indent="0" algn="ctr" rtl="0">
              <a:spcBef>
                <a:spcPts val="0"/>
              </a:spcBef>
              <a:spcAft>
                <a:spcPts val="0"/>
              </a:spcAft>
              <a:buNone/>
            </a:pPr>
            <a:endParaRPr b="1" dirty="0">
              <a:latin typeface="+mj-lt"/>
            </a:endParaRPr>
          </a:p>
        </p:txBody>
      </p:sp>
      <p:cxnSp>
        <p:nvCxnSpPr>
          <p:cNvPr id="17" name="직선 화살표 연결선 16">
            <a:extLst>
              <a:ext uri="{FF2B5EF4-FFF2-40B4-BE49-F238E27FC236}">
                <a16:creationId xmlns:a16="http://schemas.microsoft.com/office/drawing/2014/main" id="{A54C173C-0D2E-2599-5A52-079FFD286DE3}"/>
              </a:ext>
            </a:extLst>
          </p:cNvPr>
          <p:cNvCxnSpPr>
            <a:stCxn id="6" idx="3"/>
            <a:endCxn id="4" idx="1"/>
          </p:cNvCxnSpPr>
          <p:nvPr/>
        </p:nvCxnSpPr>
        <p:spPr>
          <a:xfrm>
            <a:off x="5415021" y="2578050"/>
            <a:ext cx="547202"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직선 연결선 18">
            <a:extLst>
              <a:ext uri="{FF2B5EF4-FFF2-40B4-BE49-F238E27FC236}">
                <a16:creationId xmlns:a16="http://schemas.microsoft.com/office/drawing/2014/main" id="{3E23C436-07B9-944F-9E60-8C98E481C642}"/>
              </a:ext>
            </a:extLst>
          </p:cNvPr>
          <p:cNvCxnSpPr>
            <a:stCxn id="3" idx="3"/>
            <a:endCxn id="6" idx="1"/>
          </p:cNvCxnSpPr>
          <p:nvPr/>
        </p:nvCxnSpPr>
        <p:spPr>
          <a:xfrm>
            <a:off x="3203611" y="2571150"/>
            <a:ext cx="54720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859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Target Detection : Perspective Transformation</a:t>
            </a:r>
          </a:p>
        </p:txBody>
      </p:sp>
      <p:pic>
        <p:nvPicPr>
          <p:cNvPr id="9" name="Google Shape;456;g1806fcc96f9_3_290">
            <a:extLst>
              <a:ext uri="{FF2B5EF4-FFF2-40B4-BE49-F238E27FC236}">
                <a16:creationId xmlns:a16="http://schemas.microsoft.com/office/drawing/2014/main" id="{C5B0CE76-891E-56D7-C10E-2B08DCA6EC18}"/>
              </a:ext>
            </a:extLst>
          </p:cNvPr>
          <p:cNvPicPr preferRelativeResize="0"/>
          <p:nvPr/>
        </p:nvPicPr>
        <p:blipFill>
          <a:blip r:embed="rId3">
            <a:alphaModFix/>
          </a:blip>
          <a:stretch>
            <a:fillRect/>
          </a:stretch>
        </p:blipFill>
        <p:spPr>
          <a:xfrm>
            <a:off x="885838" y="1696920"/>
            <a:ext cx="2304000" cy="1728000"/>
          </a:xfrm>
          <a:prstGeom prst="rect">
            <a:avLst/>
          </a:prstGeom>
          <a:noFill/>
          <a:ln>
            <a:noFill/>
          </a:ln>
        </p:spPr>
      </p:pic>
      <p:sp>
        <p:nvSpPr>
          <p:cNvPr id="10" name="Google Shape;407;g1806fcc96f9_3_193">
            <a:extLst>
              <a:ext uri="{FF2B5EF4-FFF2-40B4-BE49-F238E27FC236}">
                <a16:creationId xmlns:a16="http://schemas.microsoft.com/office/drawing/2014/main" id="{FBB42CD1-7AAD-2BD5-6CDC-F9D9A25B2FED}"/>
              </a:ext>
            </a:extLst>
          </p:cNvPr>
          <p:cNvSpPr/>
          <p:nvPr/>
        </p:nvSpPr>
        <p:spPr>
          <a:xfrm>
            <a:off x="3740735" y="2278950"/>
            <a:ext cx="1676400" cy="584400"/>
          </a:xfrm>
          <a:prstGeom prst="roundRect">
            <a:avLst>
              <a:gd name="adj" fmla="val 16667"/>
            </a:avLst>
          </a:prstGeom>
          <a:solidFill>
            <a:srgbClr val="000000">
              <a:alpha val="0"/>
            </a:srgbClr>
          </a:solidFill>
          <a:ln w="28575" cap="flat" cmpd="sng">
            <a:solidFill>
              <a:srgbClr val="6A53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Perspective Transformation</a:t>
            </a:r>
            <a:endParaRPr sz="1400" b="1" dirty="0">
              <a:latin typeface="+mj-lt"/>
              <a:cs typeface="Arial" panose="020B0604020202020204" pitchFamily="34" charset="0"/>
            </a:endParaRPr>
          </a:p>
        </p:txBody>
      </p:sp>
      <p:cxnSp>
        <p:nvCxnSpPr>
          <p:cNvPr id="11" name="Google Shape;408;g1806fcc96f9_3_193">
            <a:extLst>
              <a:ext uri="{FF2B5EF4-FFF2-40B4-BE49-F238E27FC236}">
                <a16:creationId xmlns:a16="http://schemas.microsoft.com/office/drawing/2014/main" id="{D161DEE4-C89B-1278-C5EF-35FB359E32B5}"/>
              </a:ext>
            </a:extLst>
          </p:cNvPr>
          <p:cNvCxnSpPr>
            <a:cxnSpLocks/>
            <a:stCxn id="10" idx="3"/>
          </p:cNvCxnSpPr>
          <p:nvPr/>
        </p:nvCxnSpPr>
        <p:spPr>
          <a:xfrm>
            <a:off x="5417135" y="2571150"/>
            <a:ext cx="531315" cy="600"/>
          </a:xfrm>
          <a:prstGeom prst="curvedConnector3">
            <a:avLst>
              <a:gd name="adj1" fmla="val 50000"/>
            </a:avLst>
          </a:prstGeom>
          <a:noFill/>
          <a:ln w="28575" cap="flat" cmpd="sng">
            <a:solidFill>
              <a:srgbClr val="6A532E"/>
            </a:solidFill>
            <a:prstDash val="solid"/>
            <a:round/>
            <a:headEnd type="none" w="med" len="med"/>
            <a:tailEnd type="triangle" w="med" len="med"/>
          </a:ln>
        </p:spPr>
      </p:cxnSp>
      <p:cxnSp>
        <p:nvCxnSpPr>
          <p:cNvPr id="12" name="Google Shape;409;g1806fcc96f9_3_193">
            <a:extLst>
              <a:ext uri="{FF2B5EF4-FFF2-40B4-BE49-F238E27FC236}">
                <a16:creationId xmlns:a16="http://schemas.microsoft.com/office/drawing/2014/main" id="{8BC8027F-5397-34A5-5608-30AEA7771F7B}"/>
              </a:ext>
            </a:extLst>
          </p:cNvPr>
          <p:cNvCxnSpPr>
            <a:cxnSpLocks/>
          </p:cNvCxnSpPr>
          <p:nvPr/>
        </p:nvCxnSpPr>
        <p:spPr>
          <a:xfrm>
            <a:off x="3189838" y="2582580"/>
            <a:ext cx="523009" cy="600"/>
          </a:xfrm>
          <a:prstGeom prst="curvedConnector3">
            <a:avLst>
              <a:gd name="adj1" fmla="val 50000"/>
            </a:avLst>
          </a:prstGeom>
          <a:noFill/>
          <a:ln w="28575" cap="flat" cmpd="sng">
            <a:solidFill>
              <a:srgbClr val="6A532E"/>
            </a:solidFill>
            <a:prstDash val="solid"/>
            <a:round/>
            <a:headEnd type="none" w="med" len="med"/>
            <a:tailEnd type="none" w="med" len="med"/>
          </a:ln>
        </p:spPr>
      </p:cxnSp>
      <p:pic>
        <p:nvPicPr>
          <p:cNvPr id="16" name="Google Shape;479;g1806fcc96f9_3_298">
            <a:extLst>
              <a:ext uri="{FF2B5EF4-FFF2-40B4-BE49-F238E27FC236}">
                <a16:creationId xmlns:a16="http://schemas.microsoft.com/office/drawing/2014/main" id="{6CF35D72-7596-BC5E-74C5-6B341F497FD8}"/>
              </a:ext>
            </a:extLst>
          </p:cNvPr>
          <p:cNvPicPr preferRelativeResize="0"/>
          <p:nvPr/>
        </p:nvPicPr>
        <p:blipFill>
          <a:blip r:embed="rId4">
            <a:alphaModFix/>
          </a:blip>
          <a:stretch>
            <a:fillRect/>
          </a:stretch>
        </p:blipFill>
        <p:spPr>
          <a:xfrm>
            <a:off x="913726" y="1696920"/>
            <a:ext cx="2304000" cy="1728000"/>
          </a:xfrm>
          <a:prstGeom prst="rect">
            <a:avLst/>
          </a:prstGeom>
          <a:noFill/>
          <a:ln>
            <a:noFill/>
          </a:ln>
        </p:spPr>
      </p:pic>
      <p:pic>
        <p:nvPicPr>
          <p:cNvPr id="18" name="Google Shape;480;g1806fcc96f9_3_298">
            <a:extLst>
              <a:ext uri="{FF2B5EF4-FFF2-40B4-BE49-F238E27FC236}">
                <a16:creationId xmlns:a16="http://schemas.microsoft.com/office/drawing/2014/main" id="{45F9F54A-7935-6F7C-1E02-220CD57E6533}"/>
              </a:ext>
            </a:extLst>
          </p:cNvPr>
          <p:cNvPicPr preferRelativeResize="0"/>
          <p:nvPr/>
        </p:nvPicPr>
        <p:blipFill>
          <a:blip r:embed="rId5">
            <a:alphaModFix/>
          </a:blip>
          <a:stretch>
            <a:fillRect/>
          </a:stretch>
        </p:blipFill>
        <p:spPr>
          <a:xfrm>
            <a:off x="5948450" y="1503180"/>
            <a:ext cx="2160000" cy="2160000"/>
          </a:xfrm>
          <a:prstGeom prst="rect">
            <a:avLst/>
          </a:prstGeom>
          <a:noFill/>
          <a:ln>
            <a:noFill/>
          </a:ln>
        </p:spPr>
      </p:pic>
      <p:sp>
        <p:nvSpPr>
          <p:cNvPr id="6" name="TextBox 5">
            <a:extLst>
              <a:ext uri="{FF2B5EF4-FFF2-40B4-BE49-F238E27FC236}">
                <a16:creationId xmlns:a16="http://schemas.microsoft.com/office/drawing/2014/main" id="{E2EE8DA0-6766-BD8B-BA7D-B969647155FC}"/>
              </a:ext>
            </a:extLst>
          </p:cNvPr>
          <p:cNvSpPr txBox="1"/>
          <p:nvPr/>
        </p:nvSpPr>
        <p:spPr>
          <a:xfrm>
            <a:off x="1791406" y="1268750"/>
            <a:ext cx="548640" cy="369332"/>
          </a:xfrm>
          <a:prstGeom prst="rect">
            <a:avLst/>
          </a:prstGeom>
          <a:noFill/>
        </p:spPr>
        <p:txBody>
          <a:bodyPr wrap="square">
            <a:spAutoFit/>
          </a:bodyPr>
          <a:lstStyle/>
          <a:p>
            <a:pPr algn="ctr"/>
            <a:r>
              <a:rPr lang="en-US" altLang="ko-KR" sz="1800" b="1" dirty="0">
                <a:latin typeface="+mj-lt"/>
                <a:cs typeface="Arial" panose="020B0604020202020204" pitchFamily="34" charset="0"/>
              </a:rPr>
              <a:t>3D</a:t>
            </a:r>
            <a:endParaRPr lang="ko-KR" altLang="en-US" dirty="0">
              <a:latin typeface="+mj-lt"/>
            </a:endParaRPr>
          </a:p>
        </p:txBody>
      </p:sp>
      <p:sp>
        <p:nvSpPr>
          <p:cNvPr id="7" name="TextBox 6">
            <a:extLst>
              <a:ext uri="{FF2B5EF4-FFF2-40B4-BE49-F238E27FC236}">
                <a16:creationId xmlns:a16="http://schemas.microsoft.com/office/drawing/2014/main" id="{D01883F2-FFF0-9254-83A5-18F4F0B3101C}"/>
              </a:ext>
            </a:extLst>
          </p:cNvPr>
          <p:cNvSpPr txBox="1"/>
          <p:nvPr/>
        </p:nvSpPr>
        <p:spPr>
          <a:xfrm>
            <a:off x="6754130" y="1096740"/>
            <a:ext cx="548640" cy="369332"/>
          </a:xfrm>
          <a:prstGeom prst="rect">
            <a:avLst/>
          </a:prstGeom>
          <a:noFill/>
        </p:spPr>
        <p:txBody>
          <a:bodyPr wrap="square">
            <a:spAutoFit/>
          </a:bodyPr>
          <a:lstStyle/>
          <a:p>
            <a:pPr algn="ctr"/>
            <a:r>
              <a:rPr lang="en-US" altLang="ko-KR" b="1" dirty="0">
                <a:latin typeface="+mj-lt"/>
                <a:cs typeface="Arial" panose="020B0604020202020204" pitchFamily="34" charset="0"/>
              </a:rPr>
              <a:t>2</a:t>
            </a:r>
            <a:r>
              <a:rPr lang="en-US" altLang="ko-KR" sz="1800" b="1" dirty="0">
                <a:latin typeface="+mj-lt"/>
                <a:cs typeface="Arial" panose="020B0604020202020204" pitchFamily="34" charset="0"/>
              </a:rPr>
              <a:t>D</a:t>
            </a:r>
            <a:endParaRPr lang="ko-KR" altLang="en-US" dirty="0">
              <a:latin typeface="+mj-lt"/>
            </a:endParaRPr>
          </a:p>
        </p:txBody>
      </p:sp>
      <p:sp>
        <p:nvSpPr>
          <p:cNvPr id="8" name="Google Shape;484;g1806fcc96f9_3_298">
            <a:extLst>
              <a:ext uri="{FF2B5EF4-FFF2-40B4-BE49-F238E27FC236}">
                <a16:creationId xmlns:a16="http://schemas.microsoft.com/office/drawing/2014/main" id="{BCA52E6A-5D76-B6DE-A6FF-CBC54EB8ED32}"/>
              </a:ext>
            </a:extLst>
          </p:cNvPr>
          <p:cNvSpPr/>
          <p:nvPr/>
        </p:nvSpPr>
        <p:spPr>
          <a:xfrm rot="21368882">
            <a:off x="1554296" y="1858378"/>
            <a:ext cx="1023740" cy="1145717"/>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485;g1806fcc96f9_3_298">
            <a:extLst>
              <a:ext uri="{FF2B5EF4-FFF2-40B4-BE49-F238E27FC236}">
                <a16:creationId xmlns:a16="http://schemas.microsoft.com/office/drawing/2014/main" id="{4F5C0522-7816-CF3D-D94A-E844E5313D7D}"/>
              </a:ext>
            </a:extLst>
          </p:cNvPr>
          <p:cNvCxnSpPr/>
          <p:nvPr/>
        </p:nvCxnSpPr>
        <p:spPr>
          <a:xfrm>
            <a:off x="2229508" y="3037188"/>
            <a:ext cx="79800" cy="896700"/>
          </a:xfrm>
          <a:prstGeom prst="straightConnector1">
            <a:avLst/>
          </a:prstGeom>
          <a:noFill/>
          <a:ln w="28575" cap="flat" cmpd="sng">
            <a:solidFill>
              <a:srgbClr val="FF0000"/>
            </a:solidFill>
            <a:prstDash val="solid"/>
            <a:round/>
            <a:headEnd type="triangle" w="med" len="med"/>
            <a:tailEnd type="none" w="med" len="med"/>
          </a:ln>
        </p:spPr>
      </p:cxnSp>
      <p:sp>
        <p:nvSpPr>
          <p:cNvPr id="15" name="TextBox 14">
            <a:extLst>
              <a:ext uri="{FF2B5EF4-FFF2-40B4-BE49-F238E27FC236}">
                <a16:creationId xmlns:a16="http://schemas.microsoft.com/office/drawing/2014/main" id="{84A3CCE8-EBE1-047B-33EE-9D253C8BC195}"/>
              </a:ext>
            </a:extLst>
          </p:cNvPr>
          <p:cNvSpPr txBox="1"/>
          <p:nvPr/>
        </p:nvSpPr>
        <p:spPr>
          <a:xfrm>
            <a:off x="1593106" y="3994159"/>
            <a:ext cx="1438104" cy="338554"/>
          </a:xfrm>
          <a:prstGeom prst="rect">
            <a:avLst/>
          </a:prstGeom>
          <a:noFill/>
        </p:spPr>
        <p:txBody>
          <a:bodyPr wrap="square">
            <a:spAutoFit/>
          </a:bodyPr>
          <a:lstStyle/>
          <a:p>
            <a:pPr algn="ctr"/>
            <a:r>
              <a:rPr lang="en-US" altLang="ko-KR" sz="1600" b="1" dirty="0">
                <a:latin typeface="+mj-lt"/>
                <a:cs typeface="Arial" panose="020B0604020202020204" pitchFamily="34" charset="0"/>
              </a:rPr>
              <a:t>Target Portion</a:t>
            </a:r>
            <a:endParaRPr lang="ko-KR" altLang="en-US" sz="1600" dirty="0">
              <a:latin typeface="+mj-lt"/>
            </a:endParaRPr>
          </a:p>
        </p:txBody>
      </p:sp>
    </p:spTree>
    <p:extLst>
      <p:ext uri="{BB962C8B-B14F-4D97-AF65-F5344CB8AC3E}">
        <p14:creationId xmlns:p14="http://schemas.microsoft.com/office/powerpoint/2010/main" val="3170684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Coordinate Detection</a:t>
            </a:r>
          </a:p>
        </p:txBody>
      </p:sp>
      <p:pic>
        <p:nvPicPr>
          <p:cNvPr id="2" name="Google Shape;488;g1806fcc96f9_3_311">
            <a:extLst>
              <a:ext uri="{FF2B5EF4-FFF2-40B4-BE49-F238E27FC236}">
                <a16:creationId xmlns:a16="http://schemas.microsoft.com/office/drawing/2014/main" id="{F2CB2B62-76F4-AFD8-3599-901C4B68C10B}"/>
              </a:ext>
            </a:extLst>
          </p:cNvPr>
          <p:cNvPicPr preferRelativeResize="0"/>
          <p:nvPr/>
        </p:nvPicPr>
        <p:blipFill>
          <a:blip r:embed="rId3">
            <a:alphaModFix/>
          </a:blip>
          <a:stretch>
            <a:fillRect/>
          </a:stretch>
        </p:blipFill>
        <p:spPr>
          <a:xfrm>
            <a:off x="72000" y="1626750"/>
            <a:ext cx="9000000" cy="2160000"/>
          </a:xfrm>
          <a:prstGeom prst="rect">
            <a:avLst/>
          </a:prstGeom>
          <a:noFill/>
          <a:ln>
            <a:noFill/>
          </a:ln>
        </p:spPr>
      </p:pic>
    </p:spTree>
    <p:extLst>
      <p:ext uri="{BB962C8B-B14F-4D97-AF65-F5344CB8AC3E}">
        <p14:creationId xmlns:p14="http://schemas.microsoft.com/office/powerpoint/2010/main" val="32904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328;g1806fcc96f9_1_22">
            <a:extLst>
              <a:ext uri="{FF2B5EF4-FFF2-40B4-BE49-F238E27FC236}">
                <a16:creationId xmlns:a16="http://schemas.microsoft.com/office/drawing/2014/main" id="{45D7A883-27A5-3540-9F1C-CFD670A6C614}"/>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Coordinate Detection : Pixel Subtraction</a:t>
            </a:r>
          </a:p>
        </p:txBody>
      </p:sp>
      <p:pic>
        <p:nvPicPr>
          <p:cNvPr id="6" name="Google Shape;497;g1806fcc96f9_3_317">
            <a:extLst>
              <a:ext uri="{FF2B5EF4-FFF2-40B4-BE49-F238E27FC236}">
                <a16:creationId xmlns:a16="http://schemas.microsoft.com/office/drawing/2014/main" id="{81094895-9334-3856-A31E-2F0213DA6190}"/>
              </a:ext>
            </a:extLst>
          </p:cNvPr>
          <p:cNvPicPr preferRelativeResize="0"/>
          <p:nvPr/>
        </p:nvPicPr>
        <p:blipFill>
          <a:blip r:embed="rId4">
            <a:alphaModFix/>
          </a:blip>
          <a:stretch>
            <a:fillRect/>
          </a:stretch>
        </p:blipFill>
        <p:spPr>
          <a:xfrm>
            <a:off x="5965982" y="2056967"/>
            <a:ext cx="2304000" cy="1728000"/>
          </a:xfrm>
          <a:prstGeom prst="rect">
            <a:avLst/>
          </a:prstGeom>
          <a:noFill/>
          <a:ln>
            <a:noFill/>
          </a:ln>
        </p:spPr>
      </p:pic>
      <p:pic>
        <p:nvPicPr>
          <p:cNvPr id="7" name="Google Shape;498;g1806fcc96f9_3_317">
            <a:extLst>
              <a:ext uri="{FF2B5EF4-FFF2-40B4-BE49-F238E27FC236}">
                <a16:creationId xmlns:a16="http://schemas.microsoft.com/office/drawing/2014/main" id="{7D1FAC3C-2EF8-453C-DD18-331B6DE3B848}"/>
              </a:ext>
            </a:extLst>
          </p:cNvPr>
          <p:cNvPicPr preferRelativeResize="0">
            <a:picLocks noChangeAspect="1"/>
          </p:cNvPicPr>
          <p:nvPr/>
        </p:nvPicPr>
        <p:blipFill>
          <a:blip r:embed="rId5">
            <a:alphaModFix/>
          </a:blip>
          <a:stretch>
            <a:fillRect/>
          </a:stretch>
        </p:blipFill>
        <p:spPr>
          <a:xfrm>
            <a:off x="1429990" y="1404928"/>
            <a:ext cx="1588727" cy="1304988"/>
          </a:xfrm>
          <a:prstGeom prst="rect">
            <a:avLst/>
          </a:prstGeom>
          <a:noFill/>
          <a:ln>
            <a:noFill/>
          </a:ln>
        </p:spPr>
      </p:pic>
      <p:pic>
        <p:nvPicPr>
          <p:cNvPr id="8" name="Google Shape;499;g1806fcc96f9_3_317">
            <a:extLst>
              <a:ext uri="{FF2B5EF4-FFF2-40B4-BE49-F238E27FC236}">
                <a16:creationId xmlns:a16="http://schemas.microsoft.com/office/drawing/2014/main" id="{A99BE438-92DE-BF88-6139-08A750593047}"/>
              </a:ext>
            </a:extLst>
          </p:cNvPr>
          <p:cNvPicPr preferRelativeResize="0">
            <a:picLocks noChangeAspect="1"/>
          </p:cNvPicPr>
          <p:nvPr/>
        </p:nvPicPr>
        <p:blipFill>
          <a:blip r:embed="rId6">
            <a:alphaModFix/>
          </a:blip>
          <a:stretch>
            <a:fillRect/>
          </a:stretch>
        </p:blipFill>
        <p:spPr>
          <a:xfrm>
            <a:off x="1429989" y="3178338"/>
            <a:ext cx="1588727" cy="1304988"/>
          </a:xfrm>
          <a:prstGeom prst="rect">
            <a:avLst/>
          </a:prstGeom>
          <a:noFill/>
          <a:ln>
            <a:noFill/>
          </a:ln>
        </p:spPr>
      </p:pic>
      <p:sp>
        <p:nvSpPr>
          <p:cNvPr id="9" name="Google Shape;500;g1806fcc96f9_3_317">
            <a:extLst>
              <a:ext uri="{FF2B5EF4-FFF2-40B4-BE49-F238E27FC236}">
                <a16:creationId xmlns:a16="http://schemas.microsoft.com/office/drawing/2014/main" id="{85D0B996-4589-6F1A-E15C-54973E8A0C1B}"/>
              </a:ext>
            </a:extLst>
          </p:cNvPr>
          <p:cNvSpPr txBox="1"/>
          <p:nvPr/>
        </p:nvSpPr>
        <p:spPr>
          <a:xfrm>
            <a:off x="1616498" y="2715933"/>
            <a:ext cx="1206017"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a:cs typeface="Libre Franklin"/>
                <a:sym typeface="Libre Franklin"/>
              </a:rPr>
              <a:t>Before</a:t>
            </a:r>
            <a:endParaRPr sz="1400" b="1" dirty="0">
              <a:latin typeface="+mj-lt"/>
              <a:ea typeface="Libre Franklin"/>
              <a:cs typeface="Libre Franklin"/>
              <a:sym typeface="Libre Franklin"/>
            </a:endParaRPr>
          </a:p>
        </p:txBody>
      </p:sp>
      <p:sp>
        <p:nvSpPr>
          <p:cNvPr id="11" name="Google Shape;502;g1806fcc96f9_3_317">
            <a:extLst>
              <a:ext uri="{FF2B5EF4-FFF2-40B4-BE49-F238E27FC236}">
                <a16:creationId xmlns:a16="http://schemas.microsoft.com/office/drawing/2014/main" id="{642C6D41-1FFB-FBC9-D230-0FCC37713DD6}"/>
              </a:ext>
            </a:extLst>
          </p:cNvPr>
          <p:cNvSpPr/>
          <p:nvPr/>
        </p:nvSpPr>
        <p:spPr>
          <a:xfrm>
            <a:off x="1246253" y="1092574"/>
            <a:ext cx="1956213" cy="3838500"/>
          </a:xfrm>
          <a:prstGeom prst="roundRect">
            <a:avLst>
              <a:gd name="adj" fmla="val 7920"/>
            </a:avLst>
          </a:prstGeom>
          <a:noFill/>
          <a:ln w="19050" cap="flat" cmpd="sng">
            <a:solidFill>
              <a:srgbClr val="6751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g1806fcc96f9_3_193">
            <a:extLst>
              <a:ext uri="{FF2B5EF4-FFF2-40B4-BE49-F238E27FC236}">
                <a16:creationId xmlns:a16="http://schemas.microsoft.com/office/drawing/2014/main" id="{EABF1C6F-6450-1571-74BA-269CA9ADBFE5}"/>
              </a:ext>
            </a:extLst>
          </p:cNvPr>
          <p:cNvSpPr/>
          <p:nvPr/>
        </p:nvSpPr>
        <p:spPr>
          <a:xfrm>
            <a:off x="3765182" y="2599907"/>
            <a:ext cx="1676400" cy="584400"/>
          </a:xfrm>
          <a:prstGeom prst="roundRect">
            <a:avLst>
              <a:gd name="adj" fmla="val 16667"/>
            </a:avLst>
          </a:prstGeom>
          <a:solidFill>
            <a:srgbClr val="000000">
              <a:alpha val="0"/>
            </a:srgbClr>
          </a:solidFill>
          <a:ln w="28575" cap="flat" cmpd="sng">
            <a:solidFill>
              <a:srgbClr val="6A53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Pixel Subtraction</a:t>
            </a:r>
            <a:endParaRPr sz="1400" b="1" dirty="0">
              <a:latin typeface="+mj-lt"/>
              <a:cs typeface="Arial" panose="020B0604020202020204" pitchFamily="34" charset="0"/>
            </a:endParaRPr>
          </a:p>
        </p:txBody>
      </p:sp>
      <p:cxnSp>
        <p:nvCxnSpPr>
          <p:cNvPr id="16" name="Google Shape;408;g1806fcc96f9_3_193">
            <a:extLst>
              <a:ext uri="{FF2B5EF4-FFF2-40B4-BE49-F238E27FC236}">
                <a16:creationId xmlns:a16="http://schemas.microsoft.com/office/drawing/2014/main" id="{048FFC6C-6103-6157-D589-8A1D227B42EF}"/>
              </a:ext>
            </a:extLst>
          </p:cNvPr>
          <p:cNvCxnSpPr>
            <a:cxnSpLocks/>
            <a:stCxn id="15" idx="3"/>
          </p:cNvCxnSpPr>
          <p:nvPr/>
        </p:nvCxnSpPr>
        <p:spPr>
          <a:xfrm>
            <a:off x="5441582" y="2892107"/>
            <a:ext cx="531315" cy="600"/>
          </a:xfrm>
          <a:prstGeom prst="curvedConnector3">
            <a:avLst>
              <a:gd name="adj1" fmla="val 50000"/>
            </a:avLst>
          </a:prstGeom>
          <a:noFill/>
          <a:ln w="28575" cap="flat" cmpd="sng">
            <a:solidFill>
              <a:srgbClr val="6A532E"/>
            </a:solidFill>
            <a:prstDash val="solid"/>
            <a:round/>
            <a:headEnd type="none" w="med" len="med"/>
            <a:tailEnd type="triangle" w="med" len="med"/>
          </a:ln>
        </p:spPr>
      </p:cxnSp>
      <p:cxnSp>
        <p:nvCxnSpPr>
          <p:cNvPr id="17" name="Google Shape;409;g1806fcc96f9_3_193">
            <a:extLst>
              <a:ext uri="{FF2B5EF4-FFF2-40B4-BE49-F238E27FC236}">
                <a16:creationId xmlns:a16="http://schemas.microsoft.com/office/drawing/2014/main" id="{2985512B-7A86-5B04-03F5-FDF7D935AC08}"/>
              </a:ext>
            </a:extLst>
          </p:cNvPr>
          <p:cNvCxnSpPr>
            <a:cxnSpLocks/>
          </p:cNvCxnSpPr>
          <p:nvPr/>
        </p:nvCxnSpPr>
        <p:spPr>
          <a:xfrm>
            <a:off x="3214285" y="2903537"/>
            <a:ext cx="523009" cy="600"/>
          </a:xfrm>
          <a:prstGeom prst="curvedConnector3">
            <a:avLst>
              <a:gd name="adj1" fmla="val 50000"/>
            </a:avLst>
          </a:prstGeom>
          <a:noFill/>
          <a:ln w="28575" cap="flat" cmpd="sng">
            <a:solidFill>
              <a:srgbClr val="6A532E"/>
            </a:solidFill>
            <a:prstDash val="solid"/>
            <a:round/>
            <a:headEnd type="none" w="med" len="med"/>
            <a:tailEnd type="none" w="med" len="med"/>
          </a:ln>
        </p:spPr>
      </p:cxnSp>
      <p:sp>
        <p:nvSpPr>
          <p:cNvPr id="18" name="Google Shape;500;g1806fcc96f9_3_317">
            <a:extLst>
              <a:ext uri="{FF2B5EF4-FFF2-40B4-BE49-F238E27FC236}">
                <a16:creationId xmlns:a16="http://schemas.microsoft.com/office/drawing/2014/main" id="{519FEC28-60D9-0FFB-05A5-D23169031773}"/>
              </a:ext>
            </a:extLst>
          </p:cNvPr>
          <p:cNvSpPr txBox="1"/>
          <p:nvPr/>
        </p:nvSpPr>
        <p:spPr>
          <a:xfrm>
            <a:off x="1621349" y="4483326"/>
            <a:ext cx="1206017"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a:cs typeface="Libre Franklin"/>
                <a:sym typeface="Libre Franklin"/>
              </a:rPr>
              <a:t>After</a:t>
            </a:r>
            <a:endParaRPr sz="1400" b="1" dirty="0">
              <a:latin typeface="+mj-lt"/>
              <a:ea typeface="Libre Franklin"/>
              <a:cs typeface="Libre Franklin"/>
              <a:sym typeface="Libre Franklin"/>
            </a:endParaRPr>
          </a:p>
        </p:txBody>
      </p:sp>
    </p:spTree>
    <p:extLst>
      <p:ext uri="{BB962C8B-B14F-4D97-AF65-F5344CB8AC3E}">
        <p14:creationId xmlns:p14="http://schemas.microsoft.com/office/powerpoint/2010/main" val="4225294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rPr>
              <a:t>Coordinate Detection : Intensity Transformation</a:t>
            </a:r>
          </a:p>
        </p:txBody>
      </p:sp>
      <p:pic>
        <p:nvPicPr>
          <p:cNvPr id="2" name="Google Shape;455;g1806fcc96f9_3_290">
            <a:extLst>
              <a:ext uri="{FF2B5EF4-FFF2-40B4-BE49-F238E27FC236}">
                <a16:creationId xmlns:a16="http://schemas.microsoft.com/office/drawing/2014/main" id="{B1B5B6FA-953B-08F5-4720-D9FBEE13AA7D}"/>
              </a:ext>
            </a:extLst>
          </p:cNvPr>
          <p:cNvPicPr preferRelativeResize="0"/>
          <p:nvPr/>
        </p:nvPicPr>
        <p:blipFill>
          <a:blip r:embed="rId3">
            <a:alphaModFix/>
          </a:blip>
          <a:stretch>
            <a:fillRect/>
          </a:stretch>
        </p:blipFill>
        <p:spPr>
          <a:xfrm>
            <a:off x="5962223" y="1707150"/>
            <a:ext cx="2304000" cy="1728000"/>
          </a:xfrm>
          <a:prstGeom prst="rect">
            <a:avLst/>
          </a:prstGeom>
          <a:noFill/>
          <a:ln>
            <a:noFill/>
          </a:ln>
        </p:spPr>
      </p:pic>
      <p:pic>
        <p:nvPicPr>
          <p:cNvPr id="3" name="Google Shape;456;g1806fcc96f9_3_290">
            <a:extLst>
              <a:ext uri="{FF2B5EF4-FFF2-40B4-BE49-F238E27FC236}">
                <a16:creationId xmlns:a16="http://schemas.microsoft.com/office/drawing/2014/main" id="{9AA9D9C5-1009-FA88-6402-988796AE98EE}"/>
              </a:ext>
            </a:extLst>
          </p:cNvPr>
          <p:cNvPicPr preferRelativeResize="0"/>
          <p:nvPr/>
        </p:nvPicPr>
        <p:blipFill>
          <a:blip r:embed="rId4">
            <a:alphaModFix/>
          </a:blip>
          <a:stretch>
            <a:fillRect/>
          </a:stretch>
        </p:blipFill>
        <p:spPr>
          <a:xfrm>
            <a:off x="885838" y="1707150"/>
            <a:ext cx="2304000" cy="1728000"/>
          </a:xfrm>
          <a:prstGeom prst="rect">
            <a:avLst/>
          </a:prstGeom>
          <a:noFill/>
          <a:ln>
            <a:noFill/>
          </a:ln>
        </p:spPr>
      </p:pic>
      <p:sp>
        <p:nvSpPr>
          <p:cNvPr id="10" name="Google Shape;407;g1806fcc96f9_3_193">
            <a:extLst>
              <a:ext uri="{FF2B5EF4-FFF2-40B4-BE49-F238E27FC236}">
                <a16:creationId xmlns:a16="http://schemas.microsoft.com/office/drawing/2014/main" id="{7E7F3B75-BDBD-A832-8495-C3A74E6512C5}"/>
              </a:ext>
            </a:extLst>
          </p:cNvPr>
          <p:cNvSpPr/>
          <p:nvPr/>
        </p:nvSpPr>
        <p:spPr>
          <a:xfrm>
            <a:off x="3925187" y="2279550"/>
            <a:ext cx="1307400" cy="584400"/>
          </a:xfrm>
          <a:prstGeom prst="roundRect">
            <a:avLst>
              <a:gd name="adj" fmla="val 16667"/>
            </a:avLst>
          </a:prstGeom>
          <a:solidFill>
            <a:srgbClr val="000000">
              <a:alpha val="0"/>
            </a:srgbClr>
          </a:solidFill>
          <a:ln w="28575" cap="flat" cmpd="sng">
            <a:solidFill>
              <a:srgbClr val="6A53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Bitwise Operation</a:t>
            </a:r>
            <a:endParaRPr sz="1400" b="1" dirty="0">
              <a:latin typeface="+mj-lt"/>
              <a:cs typeface="Arial" panose="020B0604020202020204" pitchFamily="34" charset="0"/>
            </a:endParaRPr>
          </a:p>
        </p:txBody>
      </p:sp>
      <p:cxnSp>
        <p:nvCxnSpPr>
          <p:cNvPr id="12" name="Google Shape;408;g1806fcc96f9_3_193">
            <a:extLst>
              <a:ext uri="{FF2B5EF4-FFF2-40B4-BE49-F238E27FC236}">
                <a16:creationId xmlns:a16="http://schemas.microsoft.com/office/drawing/2014/main" id="{6A8B2F01-A2DD-D410-3603-9EE7AA3026D7}"/>
              </a:ext>
            </a:extLst>
          </p:cNvPr>
          <p:cNvCxnSpPr>
            <a:cxnSpLocks/>
          </p:cNvCxnSpPr>
          <p:nvPr/>
        </p:nvCxnSpPr>
        <p:spPr>
          <a:xfrm flipV="1">
            <a:off x="5232587" y="2571750"/>
            <a:ext cx="715863" cy="6300"/>
          </a:xfrm>
          <a:prstGeom prst="curvedConnector3">
            <a:avLst>
              <a:gd name="adj1" fmla="val 50000"/>
            </a:avLst>
          </a:prstGeom>
          <a:noFill/>
          <a:ln w="28575" cap="flat" cmpd="sng">
            <a:solidFill>
              <a:srgbClr val="6A532E"/>
            </a:solidFill>
            <a:prstDash val="solid"/>
            <a:round/>
            <a:headEnd type="none" w="med" len="med"/>
            <a:tailEnd type="triangle" w="med" len="med"/>
          </a:ln>
        </p:spPr>
      </p:cxnSp>
      <p:cxnSp>
        <p:nvCxnSpPr>
          <p:cNvPr id="13" name="Google Shape;409;g1806fcc96f9_3_193">
            <a:extLst>
              <a:ext uri="{FF2B5EF4-FFF2-40B4-BE49-F238E27FC236}">
                <a16:creationId xmlns:a16="http://schemas.microsoft.com/office/drawing/2014/main" id="{79200C24-F4D5-CC01-3FAD-23806AD2E03E}"/>
              </a:ext>
            </a:extLst>
          </p:cNvPr>
          <p:cNvCxnSpPr>
            <a:cxnSpLocks/>
            <a:endCxn id="10" idx="1"/>
          </p:cNvCxnSpPr>
          <p:nvPr/>
        </p:nvCxnSpPr>
        <p:spPr>
          <a:xfrm>
            <a:off x="3195551" y="2571150"/>
            <a:ext cx="729636" cy="600"/>
          </a:xfrm>
          <a:prstGeom prst="curvedConnector3">
            <a:avLst>
              <a:gd name="adj1" fmla="val 50000"/>
            </a:avLst>
          </a:prstGeom>
          <a:noFill/>
          <a:ln w="28575" cap="flat" cmpd="sng">
            <a:solidFill>
              <a:srgbClr val="6A532E"/>
            </a:solidFill>
            <a:prstDash val="solid"/>
            <a:round/>
            <a:headEnd type="none" w="med" len="med"/>
            <a:tailEnd type="none" w="med" len="med"/>
          </a:ln>
        </p:spPr>
      </p:cxnSp>
      <p:pic>
        <p:nvPicPr>
          <p:cNvPr id="14" name="Google Shape;514;g1806fcc96f9_3_376">
            <a:extLst>
              <a:ext uri="{FF2B5EF4-FFF2-40B4-BE49-F238E27FC236}">
                <a16:creationId xmlns:a16="http://schemas.microsoft.com/office/drawing/2014/main" id="{E900CE3C-B7E2-1644-F64B-3BCCDF243A23}"/>
              </a:ext>
            </a:extLst>
          </p:cNvPr>
          <p:cNvPicPr preferRelativeResize="0"/>
          <p:nvPr/>
        </p:nvPicPr>
        <p:blipFill>
          <a:blip r:embed="rId5">
            <a:alphaModFix/>
          </a:blip>
          <a:stretch>
            <a:fillRect/>
          </a:stretch>
        </p:blipFill>
        <p:spPr>
          <a:xfrm>
            <a:off x="967487" y="1707150"/>
            <a:ext cx="2304000" cy="1728000"/>
          </a:xfrm>
          <a:prstGeom prst="rect">
            <a:avLst/>
          </a:prstGeom>
          <a:noFill/>
          <a:ln>
            <a:noFill/>
          </a:ln>
          <a:effectLst>
            <a:outerShdw blurRad="57150" dist="19050" dir="5400000" algn="bl" rotWithShape="0">
              <a:srgbClr val="000000">
                <a:alpha val="50000"/>
              </a:srgbClr>
            </a:outerShdw>
          </a:effectLst>
        </p:spPr>
      </p:pic>
      <p:pic>
        <p:nvPicPr>
          <p:cNvPr id="19" name="Google Shape;513;g1806fcc96f9_3_376">
            <a:extLst>
              <a:ext uri="{FF2B5EF4-FFF2-40B4-BE49-F238E27FC236}">
                <a16:creationId xmlns:a16="http://schemas.microsoft.com/office/drawing/2014/main" id="{9885F234-C54E-4D18-61AB-93A49016D0DF}"/>
              </a:ext>
            </a:extLst>
          </p:cNvPr>
          <p:cNvPicPr preferRelativeResize="0"/>
          <p:nvPr/>
        </p:nvPicPr>
        <p:blipFill>
          <a:blip r:embed="rId6">
            <a:alphaModFix/>
          </a:blip>
          <a:stretch>
            <a:fillRect/>
          </a:stretch>
        </p:blipFill>
        <p:spPr>
          <a:xfrm>
            <a:off x="5975996" y="1707150"/>
            <a:ext cx="2304000" cy="1728000"/>
          </a:xfrm>
          <a:prstGeom prst="rect">
            <a:avLst/>
          </a:prstGeom>
          <a:noFill/>
          <a:ln>
            <a:noFill/>
          </a:ln>
          <a:effectLst>
            <a:outerShdw blurRad="57150" dist="19050" dir="5400000" algn="bl" rotWithShape="0">
              <a:srgbClr val="000000">
                <a:alpha val="70000"/>
              </a:srgbClr>
            </a:outerShdw>
          </a:effectLst>
        </p:spPr>
      </p:pic>
      <p:sp>
        <p:nvSpPr>
          <p:cNvPr id="11" name="Google Shape;500;g1806fcc96f9_3_317">
            <a:extLst>
              <a:ext uri="{FF2B5EF4-FFF2-40B4-BE49-F238E27FC236}">
                <a16:creationId xmlns:a16="http://schemas.microsoft.com/office/drawing/2014/main" id="{30E8D6F5-1722-D24A-A027-C323A4B920E5}"/>
              </a:ext>
            </a:extLst>
          </p:cNvPr>
          <p:cNvSpPr txBox="1"/>
          <p:nvPr/>
        </p:nvSpPr>
        <p:spPr>
          <a:xfrm>
            <a:off x="1282807" y="3435150"/>
            <a:ext cx="167336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a:cs typeface="Libre Franklin"/>
                <a:sym typeface="Libre Franklin"/>
              </a:rPr>
              <a:t>Subtracted image</a:t>
            </a:r>
            <a:endParaRPr sz="1400" b="1" dirty="0">
              <a:latin typeface="+mj-lt"/>
              <a:ea typeface="Libre Franklin"/>
              <a:cs typeface="Libre Franklin"/>
              <a:sym typeface="Libre Franklin"/>
            </a:endParaRPr>
          </a:p>
        </p:txBody>
      </p:sp>
    </p:spTree>
    <p:extLst>
      <p:ext uri="{BB962C8B-B14F-4D97-AF65-F5344CB8AC3E}">
        <p14:creationId xmlns:p14="http://schemas.microsoft.com/office/powerpoint/2010/main" val="431242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Coordinate Detection : Blurring &amp; Dividing</a:t>
            </a:r>
          </a:p>
        </p:txBody>
      </p:sp>
      <p:pic>
        <p:nvPicPr>
          <p:cNvPr id="2" name="Google Shape;455;g1806fcc96f9_3_290">
            <a:extLst>
              <a:ext uri="{FF2B5EF4-FFF2-40B4-BE49-F238E27FC236}">
                <a16:creationId xmlns:a16="http://schemas.microsoft.com/office/drawing/2014/main" id="{B1B5B6FA-953B-08F5-4720-D9FBEE13AA7D}"/>
              </a:ext>
            </a:extLst>
          </p:cNvPr>
          <p:cNvPicPr preferRelativeResize="0"/>
          <p:nvPr/>
        </p:nvPicPr>
        <p:blipFill>
          <a:blip r:embed="rId3">
            <a:alphaModFix/>
          </a:blip>
          <a:stretch>
            <a:fillRect/>
          </a:stretch>
        </p:blipFill>
        <p:spPr>
          <a:xfrm>
            <a:off x="5962223" y="1707150"/>
            <a:ext cx="2304000" cy="1728000"/>
          </a:xfrm>
          <a:prstGeom prst="rect">
            <a:avLst/>
          </a:prstGeom>
          <a:noFill/>
          <a:ln>
            <a:noFill/>
          </a:ln>
        </p:spPr>
      </p:pic>
      <p:pic>
        <p:nvPicPr>
          <p:cNvPr id="3" name="Google Shape;456;g1806fcc96f9_3_290">
            <a:extLst>
              <a:ext uri="{FF2B5EF4-FFF2-40B4-BE49-F238E27FC236}">
                <a16:creationId xmlns:a16="http://schemas.microsoft.com/office/drawing/2014/main" id="{9AA9D9C5-1009-FA88-6402-988796AE98EE}"/>
              </a:ext>
            </a:extLst>
          </p:cNvPr>
          <p:cNvPicPr preferRelativeResize="0"/>
          <p:nvPr/>
        </p:nvPicPr>
        <p:blipFill>
          <a:blip r:embed="rId4">
            <a:alphaModFix/>
          </a:blip>
          <a:stretch>
            <a:fillRect/>
          </a:stretch>
        </p:blipFill>
        <p:spPr>
          <a:xfrm>
            <a:off x="885838" y="1707150"/>
            <a:ext cx="2304000" cy="1728000"/>
          </a:xfrm>
          <a:prstGeom prst="rect">
            <a:avLst/>
          </a:prstGeom>
          <a:noFill/>
          <a:ln>
            <a:noFill/>
          </a:ln>
        </p:spPr>
      </p:pic>
      <p:sp>
        <p:nvSpPr>
          <p:cNvPr id="10" name="Google Shape;407;g1806fcc96f9_3_193">
            <a:extLst>
              <a:ext uri="{FF2B5EF4-FFF2-40B4-BE49-F238E27FC236}">
                <a16:creationId xmlns:a16="http://schemas.microsoft.com/office/drawing/2014/main" id="{7E7F3B75-BDBD-A832-8495-C3A74E6512C5}"/>
              </a:ext>
            </a:extLst>
          </p:cNvPr>
          <p:cNvSpPr/>
          <p:nvPr/>
        </p:nvSpPr>
        <p:spPr>
          <a:xfrm>
            <a:off x="3925187" y="2279550"/>
            <a:ext cx="1307400" cy="584400"/>
          </a:xfrm>
          <a:prstGeom prst="roundRect">
            <a:avLst>
              <a:gd name="adj" fmla="val 16667"/>
            </a:avLst>
          </a:prstGeom>
          <a:solidFill>
            <a:srgbClr val="000000">
              <a:alpha val="0"/>
            </a:srgbClr>
          </a:solidFill>
          <a:ln w="28575" cap="flat" cmpd="sng">
            <a:solidFill>
              <a:srgbClr val="6A53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latin typeface="+mj-lt"/>
                <a:cs typeface="Arial" panose="020B0604020202020204" pitchFamily="34" charset="0"/>
              </a:rPr>
              <a:t>Blurring</a:t>
            </a:r>
            <a:endParaRPr sz="1400" b="1" dirty="0">
              <a:latin typeface="+mj-lt"/>
              <a:cs typeface="Arial" panose="020B0604020202020204" pitchFamily="34" charset="0"/>
            </a:endParaRPr>
          </a:p>
        </p:txBody>
      </p:sp>
      <p:cxnSp>
        <p:nvCxnSpPr>
          <p:cNvPr id="12" name="Google Shape;408;g1806fcc96f9_3_193">
            <a:extLst>
              <a:ext uri="{FF2B5EF4-FFF2-40B4-BE49-F238E27FC236}">
                <a16:creationId xmlns:a16="http://schemas.microsoft.com/office/drawing/2014/main" id="{6A8B2F01-A2DD-D410-3603-9EE7AA3026D7}"/>
              </a:ext>
            </a:extLst>
          </p:cNvPr>
          <p:cNvCxnSpPr>
            <a:cxnSpLocks/>
          </p:cNvCxnSpPr>
          <p:nvPr/>
        </p:nvCxnSpPr>
        <p:spPr>
          <a:xfrm flipV="1">
            <a:off x="5232587" y="2571750"/>
            <a:ext cx="715863" cy="6300"/>
          </a:xfrm>
          <a:prstGeom prst="curvedConnector3">
            <a:avLst>
              <a:gd name="adj1" fmla="val 50000"/>
            </a:avLst>
          </a:prstGeom>
          <a:noFill/>
          <a:ln w="28575" cap="flat" cmpd="sng">
            <a:solidFill>
              <a:srgbClr val="6A532E"/>
            </a:solidFill>
            <a:prstDash val="solid"/>
            <a:round/>
            <a:headEnd type="none" w="med" len="med"/>
            <a:tailEnd type="triangle" w="med" len="med"/>
          </a:ln>
        </p:spPr>
      </p:cxnSp>
      <p:cxnSp>
        <p:nvCxnSpPr>
          <p:cNvPr id="13" name="Google Shape;409;g1806fcc96f9_3_193">
            <a:extLst>
              <a:ext uri="{FF2B5EF4-FFF2-40B4-BE49-F238E27FC236}">
                <a16:creationId xmlns:a16="http://schemas.microsoft.com/office/drawing/2014/main" id="{79200C24-F4D5-CC01-3FAD-23806AD2E03E}"/>
              </a:ext>
            </a:extLst>
          </p:cNvPr>
          <p:cNvCxnSpPr>
            <a:cxnSpLocks/>
            <a:endCxn id="10" idx="1"/>
          </p:cNvCxnSpPr>
          <p:nvPr/>
        </p:nvCxnSpPr>
        <p:spPr>
          <a:xfrm>
            <a:off x="3195551" y="2571150"/>
            <a:ext cx="729636" cy="600"/>
          </a:xfrm>
          <a:prstGeom prst="curvedConnector3">
            <a:avLst>
              <a:gd name="adj1" fmla="val 50000"/>
            </a:avLst>
          </a:prstGeom>
          <a:noFill/>
          <a:ln w="28575" cap="flat" cmpd="sng">
            <a:solidFill>
              <a:srgbClr val="6A532E"/>
            </a:solidFill>
            <a:prstDash val="solid"/>
            <a:round/>
            <a:headEnd type="none" w="med" len="med"/>
            <a:tailEnd type="none" w="med" len="med"/>
          </a:ln>
        </p:spPr>
      </p:cxnSp>
      <p:pic>
        <p:nvPicPr>
          <p:cNvPr id="4" name="Google Shape;525;g1806fcc96f9_3_416">
            <a:extLst>
              <a:ext uri="{FF2B5EF4-FFF2-40B4-BE49-F238E27FC236}">
                <a16:creationId xmlns:a16="http://schemas.microsoft.com/office/drawing/2014/main" id="{3610623F-8F84-19BC-90F1-8FD3FD26ACC5}"/>
              </a:ext>
            </a:extLst>
          </p:cNvPr>
          <p:cNvPicPr preferRelativeResize="0"/>
          <p:nvPr/>
        </p:nvPicPr>
        <p:blipFill>
          <a:blip r:embed="rId5">
            <a:alphaModFix/>
          </a:blip>
          <a:stretch>
            <a:fillRect/>
          </a:stretch>
        </p:blipFill>
        <p:spPr>
          <a:xfrm>
            <a:off x="899611" y="1707150"/>
            <a:ext cx="2304000" cy="1728000"/>
          </a:xfrm>
          <a:prstGeom prst="rect">
            <a:avLst/>
          </a:prstGeom>
          <a:noFill/>
          <a:ln>
            <a:noFill/>
          </a:ln>
          <a:effectLst>
            <a:outerShdw blurRad="57150" dist="19050" dir="5400000" algn="bl" rotWithShape="0">
              <a:srgbClr val="000000">
                <a:alpha val="70000"/>
              </a:srgbClr>
            </a:outerShdw>
          </a:effectLst>
        </p:spPr>
      </p:pic>
      <p:pic>
        <p:nvPicPr>
          <p:cNvPr id="6" name="Google Shape;529;g1806fcc96f9_3_416">
            <a:extLst>
              <a:ext uri="{FF2B5EF4-FFF2-40B4-BE49-F238E27FC236}">
                <a16:creationId xmlns:a16="http://schemas.microsoft.com/office/drawing/2014/main" id="{B213DA47-A69E-F028-CB37-8888CD0FBCD8}"/>
              </a:ext>
            </a:extLst>
          </p:cNvPr>
          <p:cNvPicPr preferRelativeResize="0"/>
          <p:nvPr/>
        </p:nvPicPr>
        <p:blipFill>
          <a:blip r:embed="rId6">
            <a:alphaModFix/>
          </a:blip>
          <a:stretch>
            <a:fillRect/>
          </a:stretch>
        </p:blipFill>
        <p:spPr>
          <a:xfrm>
            <a:off x="5975996" y="1707150"/>
            <a:ext cx="2304000" cy="1728000"/>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76217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Computer Vision</a:t>
            </a:r>
            <a:endParaRPr lang="en-US" dirty="0"/>
          </a:p>
        </p:txBody>
      </p:sp>
      <p:sp>
        <p:nvSpPr>
          <p:cNvPr id="25" name="TextBox 24">
            <a:extLst>
              <a:ext uri="{FF2B5EF4-FFF2-40B4-BE49-F238E27FC236}">
                <a16:creationId xmlns:a16="http://schemas.microsoft.com/office/drawing/2014/main" id="{9A9EC4E3-5784-7D87-3F97-3904C2EF7DD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Coordinate Detection : Extract the coordinate</a:t>
            </a:r>
          </a:p>
        </p:txBody>
      </p:sp>
      <p:sp>
        <p:nvSpPr>
          <p:cNvPr id="14" name="Google Shape;464;g1806fcc96f9_3_238">
            <a:extLst>
              <a:ext uri="{FF2B5EF4-FFF2-40B4-BE49-F238E27FC236}">
                <a16:creationId xmlns:a16="http://schemas.microsoft.com/office/drawing/2014/main" id="{BDA4E346-3BA4-37AA-E54C-9F8C9BF131F9}"/>
              </a:ext>
            </a:extLst>
          </p:cNvPr>
          <p:cNvSpPr/>
          <p:nvPr/>
        </p:nvSpPr>
        <p:spPr>
          <a:xfrm>
            <a:off x="3750813" y="1918200"/>
            <a:ext cx="1664208" cy="1319700"/>
          </a:xfrm>
          <a:prstGeom prst="roundRect">
            <a:avLst>
              <a:gd name="adj" fmla="val 16667"/>
            </a:avLst>
          </a:prstGeom>
          <a:solidFill>
            <a:srgbClr val="000000">
              <a:alpha val="0"/>
            </a:srgbClr>
          </a:solidFill>
          <a:ln w="28575" cap="flat" cmpd="sng">
            <a:solidFill>
              <a:srgbClr val="6A53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b="1" dirty="0">
              <a:latin typeface="+mj-lt"/>
              <a:cs typeface="Arial" panose="020B0604020202020204" pitchFamily="34" charset="0"/>
            </a:endParaRPr>
          </a:p>
          <a:p>
            <a:pPr marL="0" lvl="0" indent="0" algn="ctr" rtl="0">
              <a:spcBef>
                <a:spcPts val="0"/>
              </a:spcBef>
              <a:spcAft>
                <a:spcPts val="0"/>
              </a:spcAft>
              <a:buNone/>
            </a:pPr>
            <a:r>
              <a:rPr lang="en-US" sz="1400" b="1" dirty="0" err="1">
                <a:latin typeface="+mj-lt"/>
                <a:cs typeface="Arial" panose="020B0604020202020204" pitchFamily="34" charset="0"/>
              </a:rPr>
              <a:t>morphologyEx</a:t>
            </a:r>
            <a:r>
              <a:rPr lang="en-US" sz="1400" b="1" dirty="0">
                <a:latin typeface="+mj-lt"/>
                <a:cs typeface="Arial" panose="020B0604020202020204" pitchFamily="34" charset="0"/>
              </a:rPr>
              <a:t> Function</a:t>
            </a:r>
            <a:endParaRPr sz="1400" b="1" dirty="0">
              <a:latin typeface="+mj-lt"/>
              <a:cs typeface="Arial" panose="020B0604020202020204" pitchFamily="34" charset="0"/>
            </a:endParaRPr>
          </a:p>
          <a:p>
            <a:pPr marL="0" lvl="0" indent="0" algn="ctr" rtl="0">
              <a:spcBef>
                <a:spcPts val="0"/>
              </a:spcBef>
              <a:spcAft>
                <a:spcPts val="0"/>
              </a:spcAft>
              <a:buNone/>
            </a:pPr>
            <a:r>
              <a:rPr lang="en-US" sz="1400" b="1" dirty="0">
                <a:latin typeface="+mj-lt"/>
                <a:cs typeface="Arial" panose="020B0604020202020204" pitchFamily="34" charset="0"/>
              </a:rPr>
              <a:t>+</a:t>
            </a:r>
            <a:endParaRPr sz="1400" b="1" dirty="0">
              <a:latin typeface="+mj-lt"/>
              <a:cs typeface="Arial" panose="020B0604020202020204" pitchFamily="34" charset="0"/>
            </a:endParaRPr>
          </a:p>
          <a:p>
            <a:pPr marL="0" lvl="0" indent="0" algn="ctr" rtl="0">
              <a:spcBef>
                <a:spcPts val="0"/>
              </a:spcBef>
              <a:spcAft>
                <a:spcPts val="0"/>
              </a:spcAft>
              <a:buNone/>
            </a:pPr>
            <a:r>
              <a:rPr lang="en-US" sz="1400" b="1" dirty="0">
                <a:latin typeface="+mj-lt"/>
                <a:cs typeface="Arial" panose="020B0604020202020204" pitchFamily="34" charset="0"/>
              </a:rPr>
              <a:t>Contour</a:t>
            </a:r>
            <a:endParaRPr sz="1400" b="1" dirty="0">
              <a:latin typeface="+mj-lt"/>
              <a:cs typeface="Arial" panose="020B0604020202020204" pitchFamily="34" charset="0"/>
            </a:endParaRPr>
          </a:p>
        </p:txBody>
      </p:sp>
      <p:cxnSp>
        <p:nvCxnSpPr>
          <p:cNvPr id="15" name="직선 화살표 연결선 14">
            <a:extLst>
              <a:ext uri="{FF2B5EF4-FFF2-40B4-BE49-F238E27FC236}">
                <a16:creationId xmlns:a16="http://schemas.microsoft.com/office/drawing/2014/main" id="{D953FFCC-326F-A0A0-CA1C-4BEC7387320B}"/>
              </a:ext>
            </a:extLst>
          </p:cNvPr>
          <p:cNvCxnSpPr>
            <a:cxnSpLocks/>
            <a:stCxn id="14" idx="3"/>
          </p:cNvCxnSpPr>
          <p:nvPr/>
        </p:nvCxnSpPr>
        <p:spPr>
          <a:xfrm>
            <a:off x="5415021" y="2578050"/>
            <a:ext cx="547202"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6" name="직선 연결선 15">
            <a:extLst>
              <a:ext uri="{FF2B5EF4-FFF2-40B4-BE49-F238E27FC236}">
                <a16:creationId xmlns:a16="http://schemas.microsoft.com/office/drawing/2014/main" id="{5CEDEFAC-D907-4134-4AF9-D0909FE00841}"/>
              </a:ext>
            </a:extLst>
          </p:cNvPr>
          <p:cNvCxnSpPr>
            <a:cxnSpLocks/>
            <a:endCxn id="14" idx="1"/>
          </p:cNvCxnSpPr>
          <p:nvPr/>
        </p:nvCxnSpPr>
        <p:spPr>
          <a:xfrm>
            <a:off x="3203611" y="2571150"/>
            <a:ext cx="54720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7" name="Google Shape;538;g1806fcc96f9_3_386">
            <a:extLst>
              <a:ext uri="{FF2B5EF4-FFF2-40B4-BE49-F238E27FC236}">
                <a16:creationId xmlns:a16="http://schemas.microsoft.com/office/drawing/2014/main" id="{8A42467A-622F-E7D8-69F9-5502E1E7C569}"/>
              </a:ext>
            </a:extLst>
          </p:cNvPr>
          <p:cNvPicPr preferRelativeResize="0"/>
          <p:nvPr/>
        </p:nvPicPr>
        <p:blipFill>
          <a:blip r:embed="rId3">
            <a:alphaModFix/>
          </a:blip>
          <a:stretch>
            <a:fillRect/>
          </a:stretch>
        </p:blipFill>
        <p:spPr>
          <a:xfrm>
            <a:off x="899611" y="1701700"/>
            <a:ext cx="2304000" cy="1728000"/>
          </a:xfrm>
          <a:prstGeom prst="rect">
            <a:avLst/>
          </a:prstGeom>
          <a:noFill/>
          <a:ln>
            <a:noFill/>
          </a:ln>
        </p:spPr>
      </p:pic>
      <p:pic>
        <p:nvPicPr>
          <p:cNvPr id="18" name="Google Shape;537;g1806fcc96f9_3_386">
            <a:extLst>
              <a:ext uri="{FF2B5EF4-FFF2-40B4-BE49-F238E27FC236}">
                <a16:creationId xmlns:a16="http://schemas.microsoft.com/office/drawing/2014/main" id="{863221F4-AF77-CFFE-D888-C8B555DEC778}"/>
              </a:ext>
            </a:extLst>
          </p:cNvPr>
          <p:cNvPicPr preferRelativeResize="0"/>
          <p:nvPr/>
        </p:nvPicPr>
        <p:blipFill>
          <a:blip r:embed="rId4">
            <a:alphaModFix/>
          </a:blip>
          <a:stretch>
            <a:fillRect/>
          </a:stretch>
        </p:blipFill>
        <p:spPr>
          <a:xfrm>
            <a:off x="5927229" y="1701450"/>
            <a:ext cx="2304000" cy="1728000"/>
          </a:xfrm>
          <a:prstGeom prst="rect">
            <a:avLst/>
          </a:prstGeom>
          <a:noFill/>
          <a:ln>
            <a:noFill/>
          </a:ln>
        </p:spPr>
      </p:pic>
      <p:cxnSp>
        <p:nvCxnSpPr>
          <p:cNvPr id="19" name="Google Shape;543;g1806fcc96f9_3_386">
            <a:extLst>
              <a:ext uri="{FF2B5EF4-FFF2-40B4-BE49-F238E27FC236}">
                <a16:creationId xmlns:a16="http://schemas.microsoft.com/office/drawing/2014/main" id="{7CE489DE-070D-C80C-D258-14E369C13ABB}"/>
              </a:ext>
            </a:extLst>
          </p:cNvPr>
          <p:cNvCxnSpPr/>
          <p:nvPr/>
        </p:nvCxnSpPr>
        <p:spPr>
          <a:xfrm flipH="1">
            <a:off x="6908238" y="2729400"/>
            <a:ext cx="235800" cy="1400100"/>
          </a:xfrm>
          <a:prstGeom prst="straightConnector1">
            <a:avLst/>
          </a:prstGeom>
          <a:noFill/>
          <a:ln w="28575" cap="flat" cmpd="sng">
            <a:solidFill>
              <a:srgbClr val="FF0000"/>
            </a:solidFill>
            <a:prstDash val="solid"/>
            <a:round/>
            <a:headEnd type="triangle" w="med" len="med"/>
            <a:tailEnd type="none" w="med" len="med"/>
          </a:ln>
        </p:spPr>
      </p:cxnSp>
      <p:sp>
        <p:nvSpPr>
          <p:cNvPr id="21" name="TextBox 20">
            <a:extLst>
              <a:ext uri="{FF2B5EF4-FFF2-40B4-BE49-F238E27FC236}">
                <a16:creationId xmlns:a16="http://schemas.microsoft.com/office/drawing/2014/main" id="{5D38CAED-886B-1916-10D3-939C27CC3966}"/>
              </a:ext>
            </a:extLst>
          </p:cNvPr>
          <p:cNvSpPr txBox="1"/>
          <p:nvPr/>
        </p:nvSpPr>
        <p:spPr>
          <a:xfrm>
            <a:off x="5415021" y="4177548"/>
            <a:ext cx="2999692" cy="307777"/>
          </a:xfrm>
          <a:prstGeom prst="rect">
            <a:avLst/>
          </a:prstGeom>
          <a:noFill/>
        </p:spPr>
        <p:txBody>
          <a:bodyPr wrap="square">
            <a:spAutoFit/>
          </a:bodyPr>
          <a:lstStyle/>
          <a:p>
            <a:pPr algn="ctr"/>
            <a:r>
              <a:rPr lang="en-US" altLang="ko-KR" sz="1400" b="1" dirty="0">
                <a:latin typeface="+mj-lt"/>
                <a:cs typeface="Arial" panose="020B0604020202020204" pitchFamily="34" charset="0"/>
              </a:rPr>
              <a:t>Shooting Point Coordinate</a:t>
            </a:r>
            <a:endParaRPr lang="ko-KR" altLang="en-US" sz="1400" dirty="0">
              <a:latin typeface="+mj-lt"/>
            </a:endParaRPr>
          </a:p>
        </p:txBody>
      </p:sp>
    </p:spTree>
    <p:extLst>
      <p:ext uri="{BB962C8B-B14F-4D97-AF65-F5344CB8AC3E}">
        <p14:creationId xmlns:p14="http://schemas.microsoft.com/office/powerpoint/2010/main" val="3122654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Application</a:t>
            </a:r>
            <a:endParaRPr lang="en-US" b="1" dirty="0"/>
          </a:p>
        </p:txBody>
      </p:sp>
      <p:sp>
        <p:nvSpPr>
          <p:cNvPr id="8" name="TextBox 7">
            <a:extLst>
              <a:ext uri="{FF2B5EF4-FFF2-40B4-BE49-F238E27FC236}">
                <a16:creationId xmlns:a16="http://schemas.microsoft.com/office/drawing/2014/main" id="{CBF0FEEC-BA69-53E7-F012-C7A6F8CE0F6A}"/>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Before the system starts</a:t>
            </a:r>
          </a:p>
        </p:txBody>
      </p:sp>
      <p:pic>
        <p:nvPicPr>
          <p:cNvPr id="3" name="Google Shape;558;g1ab7cffbad9_1_55">
            <a:extLst>
              <a:ext uri="{FF2B5EF4-FFF2-40B4-BE49-F238E27FC236}">
                <a16:creationId xmlns:a16="http://schemas.microsoft.com/office/drawing/2014/main" id="{3ACC36E7-6DA1-F299-42A1-4A123596E041}"/>
              </a:ext>
            </a:extLst>
          </p:cNvPr>
          <p:cNvPicPr preferRelativeResize="0"/>
          <p:nvPr/>
        </p:nvPicPr>
        <p:blipFill>
          <a:blip r:embed="rId3">
            <a:alphaModFix/>
          </a:blip>
          <a:stretch>
            <a:fillRect/>
          </a:stretch>
        </p:blipFill>
        <p:spPr>
          <a:xfrm>
            <a:off x="5228788" y="1308648"/>
            <a:ext cx="2880000" cy="2909517"/>
          </a:xfrm>
          <a:prstGeom prst="rect">
            <a:avLst/>
          </a:prstGeom>
          <a:noFill/>
          <a:ln>
            <a:noFill/>
          </a:ln>
        </p:spPr>
      </p:pic>
      <p:pic>
        <p:nvPicPr>
          <p:cNvPr id="4" name="Google Shape;561;g1ab7cffbad9_1_55">
            <a:extLst>
              <a:ext uri="{FF2B5EF4-FFF2-40B4-BE49-F238E27FC236}">
                <a16:creationId xmlns:a16="http://schemas.microsoft.com/office/drawing/2014/main" id="{50F80E45-FED6-6C0A-2A7E-2EAAC18FD9F8}"/>
              </a:ext>
            </a:extLst>
          </p:cNvPr>
          <p:cNvPicPr preferRelativeResize="0"/>
          <p:nvPr/>
        </p:nvPicPr>
        <p:blipFill>
          <a:blip r:embed="rId4">
            <a:alphaModFix/>
          </a:blip>
          <a:stretch>
            <a:fillRect/>
          </a:stretch>
        </p:blipFill>
        <p:spPr>
          <a:xfrm>
            <a:off x="1035220" y="1338166"/>
            <a:ext cx="2880000" cy="2880000"/>
          </a:xfrm>
          <a:prstGeom prst="rect">
            <a:avLst/>
          </a:prstGeom>
          <a:noFill/>
          <a:ln>
            <a:noFill/>
          </a:ln>
        </p:spPr>
      </p:pic>
      <p:sp>
        <p:nvSpPr>
          <p:cNvPr id="6" name="Google Shape;562;g1ab7cffbad9_1_55">
            <a:extLst>
              <a:ext uri="{FF2B5EF4-FFF2-40B4-BE49-F238E27FC236}">
                <a16:creationId xmlns:a16="http://schemas.microsoft.com/office/drawing/2014/main" id="{9D41B671-ED7B-0065-8D60-4BF5368A8EAA}"/>
              </a:ext>
            </a:extLst>
          </p:cNvPr>
          <p:cNvSpPr txBox="1"/>
          <p:nvPr/>
        </p:nvSpPr>
        <p:spPr>
          <a:xfrm>
            <a:off x="1035217" y="4205292"/>
            <a:ext cx="28800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dirty="0">
                <a:latin typeface="+mj-lt"/>
                <a:ea typeface="Libre Franklin Medium"/>
                <a:cs typeface="Arial" panose="020B0604020202020204" pitchFamily="34" charset="0"/>
                <a:sym typeface="Libre Franklin Medium"/>
              </a:rPr>
              <a:t>Main Page</a:t>
            </a:r>
            <a:endParaRPr sz="1200" b="1" dirty="0">
              <a:latin typeface="+mj-lt"/>
              <a:ea typeface="Libre Franklin Medium"/>
              <a:cs typeface="Arial" panose="020B0604020202020204" pitchFamily="34" charset="0"/>
              <a:sym typeface="Libre Franklin Medium"/>
            </a:endParaRPr>
          </a:p>
        </p:txBody>
      </p:sp>
      <p:sp>
        <p:nvSpPr>
          <p:cNvPr id="9" name="Google Shape;559;g1ab7cffbad9_1_55">
            <a:extLst>
              <a:ext uri="{FF2B5EF4-FFF2-40B4-BE49-F238E27FC236}">
                <a16:creationId xmlns:a16="http://schemas.microsoft.com/office/drawing/2014/main" id="{FDC876A9-73FA-1B9D-B666-E37F4C90E87A}"/>
              </a:ext>
            </a:extLst>
          </p:cNvPr>
          <p:cNvSpPr txBox="1"/>
          <p:nvPr/>
        </p:nvSpPr>
        <p:spPr>
          <a:xfrm>
            <a:off x="5228790" y="4218166"/>
            <a:ext cx="2879998"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dirty="0">
                <a:latin typeface="+mj-lt"/>
                <a:ea typeface="Libre Franklin Medium"/>
                <a:cs typeface="Arial" panose="020B0604020202020204" pitchFamily="34" charset="0"/>
                <a:sym typeface="Libre Franklin Medium"/>
              </a:rPr>
              <a:t>For calculation of Shot Group</a:t>
            </a:r>
            <a:endParaRPr sz="1200" b="1" dirty="0">
              <a:latin typeface="+mj-lt"/>
              <a:ea typeface="Libre Franklin Medium"/>
              <a:cs typeface="Arial" panose="020B0604020202020204" pitchFamily="34" charset="0"/>
              <a:sym typeface="Libre Franklin Medium"/>
            </a:endParaRPr>
          </a:p>
        </p:txBody>
      </p:sp>
    </p:spTree>
    <p:extLst>
      <p:ext uri="{BB962C8B-B14F-4D97-AF65-F5344CB8AC3E}">
        <p14:creationId xmlns:p14="http://schemas.microsoft.com/office/powerpoint/2010/main" val="2153075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Application</a:t>
            </a:r>
            <a:endParaRPr lang="en-US" b="1" dirty="0"/>
          </a:p>
        </p:txBody>
      </p:sp>
      <p:pic>
        <p:nvPicPr>
          <p:cNvPr id="3" name="Google Shape;557;g1b51b6983dd_0_9" descr="전자기기이(가) 표시된 사진&#10;&#10;자동 생성된 설명">
            <a:extLst>
              <a:ext uri="{FF2B5EF4-FFF2-40B4-BE49-F238E27FC236}">
                <a16:creationId xmlns:a16="http://schemas.microsoft.com/office/drawing/2014/main" id="{2B361E9D-ADC2-8AB4-D2E8-40B917953119}"/>
              </a:ext>
            </a:extLst>
          </p:cNvPr>
          <p:cNvPicPr preferRelativeResize="0"/>
          <p:nvPr/>
        </p:nvPicPr>
        <p:blipFill rotWithShape="1">
          <a:blip r:embed="rId3">
            <a:alphaModFix/>
          </a:blip>
          <a:srcRect/>
          <a:stretch/>
        </p:blipFill>
        <p:spPr>
          <a:xfrm>
            <a:off x="1096161" y="2121750"/>
            <a:ext cx="720000" cy="720000"/>
          </a:xfrm>
          <a:prstGeom prst="rect">
            <a:avLst/>
          </a:prstGeom>
          <a:noFill/>
          <a:ln>
            <a:noFill/>
          </a:ln>
        </p:spPr>
      </p:pic>
      <p:pic>
        <p:nvPicPr>
          <p:cNvPr id="4" name="Google Shape;558;g1b51b6983dd_0_9">
            <a:extLst>
              <a:ext uri="{FF2B5EF4-FFF2-40B4-BE49-F238E27FC236}">
                <a16:creationId xmlns:a16="http://schemas.microsoft.com/office/drawing/2014/main" id="{A327BB13-A408-F7F7-5EAC-305266032D9B}"/>
              </a:ext>
            </a:extLst>
          </p:cNvPr>
          <p:cNvPicPr preferRelativeResize="0"/>
          <p:nvPr/>
        </p:nvPicPr>
        <p:blipFill rotWithShape="1">
          <a:blip r:embed="rId4">
            <a:alphaModFix/>
          </a:blip>
          <a:srcRect l="12149" t="15345" r="14439" b="13113"/>
          <a:stretch/>
        </p:blipFill>
        <p:spPr>
          <a:xfrm>
            <a:off x="2399248" y="2172176"/>
            <a:ext cx="720000" cy="720000"/>
          </a:xfrm>
          <a:prstGeom prst="rect">
            <a:avLst/>
          </a:prstGeom>
          <a:noFill/>
          <a:ln>
            <a:noFill/>
          </a:ln>
        </p:spPr>
      </p:pic>
      <p:pic>
        <p:nvPicPr>
          <p:cNvPr id="6" name="Google Shape;559;g1b51b6983dd_0_9">
            <a:extLst>
              <a:ext uri="{FF2B5EF4-FFF2-40B4-BE49-F238E27FC236}">
                <a16:creationId xmlns:a16="http://schemas.microsoft.com/office/drawing/2014/main" id="{25B9786F-95B3-F193-7A0E-08E1AE3D60D4}"/>
              </a:ext>
            </a:extLst>
          </p:cNvPr>
          <p:cNvPicPr preferRelativeResize="0"/>
          <p:nvPr/>
        </p:nvPicPr>
        <p:blipFill rotWithShape="1">
          <a:blip r:embed="rId5">
            <a:alphaModFix/>
          </a:blip>
          <a:srcRect/>
          <a:stretch/>
        </p:blipFill>
        <p:spPr>
          <a:xfrm>
            <a:off x="4422337" y="2121750"/>
            <a:ext cx="1260000" cy="900000"/>
          </a:xfrm>
          <a:prstGeom prst="rect">
            <a:avLst/>
          </a:prstGeom>
          <a:noFill/>
          <a:ln>
            <a:noFill/>
          </a:ln>
        </p:spPr>
      </p:pic>
      <p:pic>
        <p:nvPicPr>
          <p:cNvPr id="7" name="Google Shape;560;g1b51b6983dd_0_9">
            <a:extLst>
              <a:ext uri="{FF2B5EF4-FFF2-40B4-BE49-F238E27FC236}">
                <a16:creationId xmlns:a16="http://schemas.microsoft.com/office/drawing/2014/main" id="{96DB5B5A-AE57-0E44-307A-94C304EB0D9F}"/>
              </a:ext>
            </a:extLst>
          </p:cNvPr>
          <p:cNvPicPr preferRelativeResize="0"/>
          <p:nvPr/>
        </p:nvPicPr>
        <p:blipFill>
          <a:blip r:embed="rId6">
            <a:alphaModFix/>
          </a:blip>
          <a:stretch>
            <a:fillRect/>
          </a:stretch>
        </p:blipFill>
        <p:spPr>
          <a:xfrm>
            <a:off x="7229237" y="2163775"/>
            <a:ext cx="720000" cy="720000"/>
          </a:xfrm>
          <a:prstGeom prst="rect">
            <a:avLst/>
          </a:prstGeom>
          <a:noFill/>
          <a:ln>
            <a:noFill/>
          </a:ln>
        </p:spPr>
      </p:pic>
      <p:sp>
        <p:nvSpPr>
          <p:cNvPr id="8" name="Google Shape;561;g1b51b6983dd_0_9">
            <a:extLst>
              <a:ext uri="{FF2B5EF4-FFF2-40B4-BE49-F238E27FC236}">
                <a16:creationId xmlns:a16="http://schemas.microsoft.com/office/drawing/2014/main" id="{C42BD1C4-758B-D8A8-6B52-4184E635D91B}"/>
              </a:ext>
            </a:extLst>
          </p:cNvPr>
          <p:cNvSpPr txBox="1"/>
          <p:nvPr/>
        </p:nvSpPr>
        <p:spPr>
          <a:xfrm>
            <a:off x="683537" y="3178500"/>
            <a:ext cx="1406011"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Medium"/>
                <a:cs typeface="Arial" panose="020B0604020202020204" pitchFamily="34" charset="0"/>
                <a:sym typeface="Libre Franklin Medium"/>
              </a:rPr>
              <a:t>Pi 1 camera</a:t>
            </a:r>
            <a:endParaRPr sz="1400" b="1" dirty="0">
              <a:latin typeface="+mj-lt"/>
              <a:ea typeface="Libre Franklin Medium"/>
              <a:cs typeface="Arial" panose="020B0604020202020204" pitchFamily="34" charset="0"/>
              <a:sym typeface="Libre Franklin Medium"/>
            </a:endParaRPr>
          </a:p>
        </p:txBody>
      </p:sp>
      <p:sp>
        <p:nvSpPr>
          <p:cNvPr id="9" name="Google Shape;562;g1b51b6983dd_0_9">
            <a:extLst>
              <a:ext uri="{FF2B5EF4-FFF2-40B4-BE49-F238E27FC236}">
                <a16:creationId xmlns:a16="http://schemas.microsoft.com/office/drawing/2014/main" id="{7D9AE8F0-3E04-01F0-3470-F05134CC2F60}"/>
              </a:ext>
            </a:extLst>
          </p:cNvPr>
          <p:cNvSpPr txBox="1"/>
          <p:nvPr/>
        </p:nvSpPr>
        <p:spPr>
          <a:xfrm>
            <a:off x="1953960" y="3070776"/>
            <a:ext cx="1610575"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Medium"/>
                <a:cs typeface="Arial" panose="020B0604020202020204" pitchFamily="34" charset="0"/>
                <a:sym typeface="Libre Franklin Medium"/>
              </a:rPr>
              <a:t>initial image</a:t>
            </a:r>
            <a:endParaRPr sz="1400" b="1" dirty="0">
              <a:latin typeface="+mj-lt"/>
              <a:ea typeface="Libre Franklin Medium"/>
              <a:cs typeface="Arial" panose="020B0604020202020204" pitchFamily="34" charset="0"/>
              <a:sym typeface="Libre Franklin Medium"/>
            </a:endParaRPr>
          </a:p>
          <a:p>
            <a:pPr marL="0" lvl="0" indent="0" algn="ctr" rtl="0">
              <a:spcBef>
                <a:spcPts val="0"/>
              </a:spcBef>
              <a:spcAft>
                <a:spcPts val="0"/>
              </a:spcAft>
              <a:buNone/>
            </a:pPr>
            <a:r>
              <a:rPr lang="en-US" sz="1400" b="1" dirty="0">
                <a:latin typeface="+mj-lt"/>
                <a:ea typeface="Libre Franklin Medium"/>
                <a:cs typeface="Arial" panose="020B0604020202020204" pitchFamily="34" charset="0"/>
                <a:sym typeface="Libre Franklin Medium"/>
              </a:rPr>
              <a:t>byte file</a:t>
            </a:r>
            <a:endParaRPr sz="1400" b="1" dirty="0">
              <a:latin typeface="+mj-lt"/>
              <a:ea typeface="Libre Franklin Medium"/>
              <a:cs typeface="Arial" panose="020B0604020202020204" pitchFamily="34" charset="0"/>
              <a:sym typeface="Libre Franklin Medium"/>
            </a:endParaRPr>
          </a:p>
        </p:txBody>
      </p:sp>
      <p:sp>
        <p:nvSpPr>
          <p:cNvPr id="10" name="Google Shape;563;g1b51b6983dd_0_9">
            <a:extLst>
              <a:ext uri="{FF2B5EF4-FFF2-40B4-BE49-F238E27FC236}">
                <a16:creationId xmlns:a16="http://schemas.microsoft.com/office/drawing/2014/main" id="{BAF70508-7641-359A-507D-2891E74FD4A4}"/>
              </a:ext>
            </a:extLst>
          </p:cNvPr>
          <p:cNvSpPr txBox="1"/>
          <p:nvPr/>
        </p:nvSpPr>
        <p:spPr>
          <a:xfrm>
            <a:off x="4309037" y="3182175"/>
            <a:ext cx="1610575"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Medium"/>
                <a:cs typeface="Arial" panose="020B0604020202020204" pitchFamily="34" charset="0"/>
                <a:sym typeface="Libre Franklin Medium"/>
              </a:rPr>
              <a:t>Node.js Server</a:t>
            </a:r>
            <a:endParaRPr sz="1400" b="1" dirty="0">
              <a:latin typeface="+mj-lt"/>
              <a:ea typeface="Libre Franklin Medium"/>
              <a:cs typeface="Arial" panose="020B0604020202020204" pitchFamily="34" charset="0"/>
              <a:sym typeface="Libre Franklin Medium"/>
            </a:endParaRPr>
          </a:p>
        </p:txBody>
      </p:sp>
      <p:sp>
        <p:nvSpPr>
          <p:cNvPr id="11" name="Google Shape;564;g1b51b6983dd_0_9">
            <a:extLst>
              <a:ext uri="{FF2B5EF4-FFF2-40B4-BE49-F238E27FC236}">
                <a16:creationId xmlns:a16="http://schemas.microsoft.com/office/drawing/2014/main" id="{DFB44E4F-84AF-35C4-CF57-D8DAE901E1F9}"/>
              </a:ext>
            </a:extLst>
          </p:cNvPr>
          <p:cNvSpPr txBox="1"/>
          <p:nvPr/>
        </p:nvSpPr>
        <p:spPr>
          <a:xfrm>
            <a:off x="7112372" y="3178499"/>
            <a:ext cx="95373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Medium"/>
                <a:cs typeface="Arial" panose="020B0604020202020204" pitchFamily="34" charset="0"/>
                <a:sym typeface="Libre Franklin Medium"/>
              </a:rPr>
              <a:t>Web</a:t>
            </a:r>
            <a:endParaRPr sz="1400" b="1" dirty="0">
              <a:latin typeface="+mj-lt"/>
              <a:ea typeface="Libre Franklin Medium"/>
              <a:cs typeface="Arial" panose="020B0604020202020204" pitchFamily="34" charset="0"/>
              <a:sym typeface="Libre Franklin Medium"/>
            </a:endParaRPr>
          </a:p>
        </p:txBody>
      </p:sp>
      <p:cxnSp>
        <p:nvCxnSpPr>
          <p:cNvPr id="12" name="Google Shape;565;g1b51b6983dd_0_9">
            <a:extLst>
              <a:ext uri="{FF2B5EF4-FFF2-40B4-BE49-F238E27FC236}">
                <a16:creationId xmlns:a16="http://schemas.microsoft.com/office/drawing/2014/main" id="{3E603468-E15C-2752-148D-3DB192F6F840}"/>
              </a:ext>
            </a:extLst>
          </p:cNvPr>
          <p:cNvCxnSpPr/>
          <p:nvPr/>
        </p:nvCxnSpPr>
        <p:spPr>
          <a:xfrm rot="10800000" flipH="1">
            <a:off x="3390393" y="2523775"/>
            <a:ext cx="760800" cy="8400"/>
          </a:xfrm>
          <a:prstGeom prst="straightConnector1">
            <a:avLst/>
          </a:prstGeom>
          <a:noFill/>
          <a:ln w="9525" cap="flat" cmpd="sng">
            <a:solidFill>
              <a:schemeClr val="dk2"/>
            </a:solidFill>
            <a:prstDash val="solid"/>
            <a:round/>
            <a:headEnd type="none" w="med" len="med"/>
            <a:tailEnd type="triangle" w="med" len="med"/>
          </a:ln>
        </p:spPr>
      </p:cxnSp>
      <p:cxnSp>
        <p:nvCxnSpPr>
          <p:cNvPr id="13" name="Google Shape;566;g1b51b6983dd_0_9">
            <a:extLst>
              <a:ext uri="{FF2B5EF4-FFF2-40B4-BE49-F238E27FC236}">
                <a16:creationId xmlns:a16="http://schemas.microsoft.com/office/drawing/2014/main" id="{1E023DEF-06C9-65CD-0067-26D619FB12F6}"/>
              </a:ext>
            </a:extLst>
          </p:cNvPr>
          <p:cNvCxnSpPr/>
          <p:nvPr/>
        </p:nvCxnSpPr>
        <p:spPr>
          <a:xfrm rot="10800000" flipH="1">
            <a:off x="6039450" y="2513204"/>
            <a:ext cx="760800" cy="8400"/>
          </a:xfrm>
          <a:prstGeom prst="straightConnector1">
            <a:avLst/>
          </a:prstGeom>
          <a:noFill/>
          <a:ln w="9525" cap="flat" cmpd="sng">
            <a:solidFill>
              <a:schemeClr val="dk2"/>
            </a:solidFill>
            <a:prstDash val="solid"/>
            <a:round/>
            <a:headEnd type="none" w="med" len="med"/>
            <a:tailEnd type="triangle" w="med" len="med"/>
          </a:ln>
        </p:spPr>
      </p:cxnSp>
      <p:sp>
        <p:nvSpPr>
          <p:cNvPr id="14" name="TextBox 13">
            <a:extLst>
              <a:ext uri="{FF2B5EF4-FFF2-40B4-BE49-F238E27FC236}">
                <a16:creationId xmlns:a16="http://schemas.microsoft.com/office/drawing/2014/main" id="{94206DDB-157F-870D-F75A-DA5E70FB183E}"/>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When the system starts</a:t>
            </a:r>
          </a:p>
        </p:txBody>
      </p:sp>
    </p:spTree>
    <p:extLst>
      <p:ext uri="{BB962C8B-B14F-4D97-AF65-F5344CB8AC3E}">
        <p14:creationId xmlns:p14="http://schemas.microsoft.com/office/powerpoint/2010/main" val="417833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3">
            <a:extLst>
              <a:ext uri="{FF2B5EF4-FFF2-40B4-BE49-F238E27FC236}">
                <a16:creationId xmlns:a16="http://schemas.microsoft.com/office/drawing/2014/main" id="{5C40D514-75E1-B53D-FFA2-565B503B8A81}"/>
              </a:ext>
            </a:extLst>
          </p:cNvPr>
          <p:cNvSpPr/>
          <p:nvPr/>
        </p:nvSpPr>
        <p:spPr>
          <a:xfrm>
            <a:off x="3670461" y="789355"/>
            <a:ext cx="1867877" cy="37123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dirty="0"/>
          </a:p>
        </p:txBody>
      </p:sp>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Contents</a:t>
            </a:r>
          </a:p>
        </p:txBody>
      </p:sp>
      <p:sp>
        <p:nvSpPr>
          <p:cNvPr id="2" name="Google Shape;106;g1806fcc96f9_0_44">
            <a:extLst>
              <a:ext uri="{FF2B5EF4-FFF2-40B4-BE49-F238E27FC236}">
                <a16:creationId xmlns:a16="http://schemas.microsoft.com/office/drawing/2014/main" id="{2C918FE1-721B-886A-CAAC-986F8F4C2305}"/>
              </a:ext>
            </a:extLst>
          </p:cNvPr>
          <p:cNvSpPr/>
          <p:nvPr/>
        </p:nvSpPr>
        <p:spPr>
          <a:xfrm>
            <a:off x="488800" y="956500"/>
            <a:ext cx="825600" cy="825600"/>
          </a:xfrm>
          <a:prstGeom prst="ellipse">
            <a:avLst/>
          </a:prstGeom>
          <a:solidFill>
            <a:schemeClr val="lt2"/>
          </a:solidFill>
          <a:ln>
            <a:noFill/>
          </a:ln>
          <a:effectLst>
            <a:outerShdw blurRad="57150" dist="66675" dir="3300000" algn="bl" rotWithShape="0">
              <a:srgbClr val="40404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rgbClr val="FFFFFF"/>
                </a:solidFill>
                <a:latin typeface="Arial" panose="020B0604020202020204" pitchFamily="34" charset="0"/>
                <a:cs typeface="Arial" panose="020B0604020202020204" pitchFamily="34" charset="0"/>
              </a:rPr>
              <a:t>01</a:t>
            </a:r>
            <a:endParaRPr sz="2500" b="1" dirty="0">
              <a:solidFill>
                <a:srgbClr val="FFFFFF"/>
              </a:solidFill>
              <a:latin typeface="Arial" panose="020B0604020202020204" pitchFamily="34" charset="0"/>
              <a:cs typeface="Arial" panose="020B0604020202020204" pitchFamily="34" charset="0"/>
            </a:endParaRPr>
          </a:p>
        </p:txBody>
      </p:sp>
      <p:sp>
        <p:nvSpPr>
          <p:cNvPr id="3" name="Google Shape;107;g1806fcc96f9_0_44">
            <a:extLst>
              <a:ext uri="{FF2B5EF4-FFF2-40B4-BE49-F238E27FC236}">
                <a16:creationId xmlns:a16="http://schemas.microsoft.com/office/drawing/2014/main" id="{7D6DB732-1894-E0CF-042F-3DFB53710D96}"/>
              </a:ext>
            </a:extLst>
          </p:cNvPr>
          <p:cNvSpPr/>
          <p:nvPr/>
        </p:nvSpPr>
        <p:spPr>
          <a:xfrm>
            <a:off x="2324000" y="956500"/>
            <a:ext cx="825600" cy="825600"/>
          </a:xfrm>
          <a:prstGeom prst="ellipse">
            <a:avLst/>
          </a:prstGeom>
          <a:solidFill>
            <a:srgbClr val="C29F6D"/>
          </a:solidFill>
          <a:ln>
            <a:noFill/>
          </a:ln>
          <a:effectLst>
            <a:outerShdw blurRad="57150" dist="66675" dir="3300000" algn="bl" rotWithShape="0">
              <a:srgbClr val="40404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rgbClr val="FFFFFF"/>
                </a:solidFill>
                <a:latin typeface="Arial" panose="020B0604020202020204" pitchFamily="34" charset="0"/>
                <a:cs typeface="Arial" panose="020B0604020202020204" pitchFamily="34" charset="0"/>
              </a:rPr>
              <a:t>02</a:t>
            </a:r>
            <a:endParaRPr sz="2500" b="1">
              <a:solidFill>
                <a:srgbClr val="FFFFFF"/>
              </a:solidFill>
              <a:latin typeface="Arial" panose="020B0604020202020204" pitchFamily="34" charset="0"/>
              <a:cs typeface="Arial" panose="020B0604020202020204" pitchFamily="34" charset="0"/>
            </a:endParaRPr>
          </a:p>
        </p:txBody>
      </p:sp>
      <p:sp>
        <p:nvSpPr>
          <p:cNvPr id="6" name="Google Shape;108;g1806fcc96f9_0_44">
            <a:extLst>
              <a:ext uri="{FF2B5EF4-FFF2-40B4-BE49-F238E27FC236}">
                <a16:creationId xmlns:a16="http://schemas.microsoft.com/office/drawing/2014/main" id="{936BD8FD-8C81-59A4-65F6-A0D6D60ACB72}"/>
              </a:ext>
            </a:extLst>
          </p:cNvPr>
          <p:cNvSpPr/>
          <p:nvPr/>
        </p:nvSpPr>
        <p:spPr>
          <a:xfrm>
            <a:off x="4159200" y="956488"/>
            <a:ext cx="825600" cy="825600"/>
          </a:xfrm>
          <a:prstGeom prst="ellipse">
            <a:avLst/>
          </a:prstGeom>
          <a:solidFill>
            <a:srgbClr val="A4814F"/>
          </a:solidFill>
          <a:ln>
            <a:noFill/>
          </a:ln>
          <a:effectLst>
            <a:outerShdw blurRad="57150" dist="66675" dir="3300000" algn="bl" rotWithShape="0">
              <a:srgbClr val="40404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rgbClr val="FFFFFF"/>
                </a:solidFill>
                <a:latin typeface="Arial" panose="020B0604020202020204" pitchFamily="34" charset="0"/>
                <a:cs typeface="Arial" panose="020B0604020202020204" pitchFamily="34" charset="0"/>
              </a:rPr>
              <a:t>03</a:t>
            </a:r>
            <a:endParaRPr sz="2500" b="1">
              <a:solidFill>
                <a:srgbClr val="FFFFFF"/>
              </a:solidFill>
              <a:latin typeface="Arial" panose="020B0604020202020204" pitchFamily="34" charset="0"/>
              <a:cs typeface="Arial" panose="020B0604020202020204" pitchFamily="34" charset="0"/>
            </a:endParaRPr>
          </a:p>
        </p:txBody>
      </p:sp>
      <p:sp>
        <p:nvSpPr>
          <p:cNvPr id="7" name="Google Shape;109;g1806fcc96f9_0_44">
            <a:extLst>
              <a:ext uri="{FF2B5EF4-FFF2-40B4-BE49-F238E27FC236}">
                <a16:creationId xmlns:a16="http://schemas.microsoft.com/office/drawing/2014/main" id="{1812F485-0AA3-4309-977C-89ACC0744C34}"/>
              </a:ext>
            </a:extLst>
          </p:cNvPr>
          <p:cNvSpPr/>
          <p:nvPr/>
        </p:nvSpPr>
        <p:spPr>
          <a:xfrm>
            <a:off x="5994400" y="956500"/>
            <a:ext cx="825600" cy="825600"/>
          </a:xfrm>
          <a:prstGeom prst="ellipse">
            <a:avLst/>
          </a:prstGeom>
          <a:solidFill>
            <a:srgbClr val="8B6331"/>
          </a:solidFill>
          <a:ln>
            <a:noFill/>
          </a:ln>
          <a:effectLst>
            <a:outerShdw blurRad="57150" dist="66675" dir="3300000" algn="bl" rotWithShape="0">
              <a:srgbClr val="40404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rgbClr val="FFFFFF"/>
                </a:solidFill>
                <a:latin typeface="Arial" panose="020B0604020202020204" pitchFamily="34" charset="0"/>
                <a:cs typeface="Arial" panose="020B0604020202020204" pitchFamily="34" charset="0"/>
              </a:rPr>
              <a:t>04</a:t>
            </a:r>
            <a:endParaRPr sz="2500" b="1">
              <a:solidFill>
                <a:srgbClr val="FFFFFF"/>
              </a:solidFill>
              <a:latin typeface="Arial" panose="020B0604020202020204" pitchFamily="34" charset="0"/>
              <a:cs typeface="Arial" panose="020B0604020202020204" pitchFamily="34" charset="0"/>
            </a:endParaRPr>
          </a:p>
        </p:txBody>
      </p:sp>
      <p:sp>
        <p:nvSpPr>
          <p:cNvPr id="8" name="Google Shape;110;g1806fcc96f9_0_44">
            <a:extLst>
              <a:ext uri="{FF2B5EF4-FFF2-40B4-BE49-F238E27FC236}">
                <a16:creationId xmlns:a16="http://schemas.microsoft.com/office/drawing/2014/main" id="{D4085A46-DC32-7DA4-E86D-802C862096F9}"/>
              </a:ext>
            </a:extLst>
          </p:cNvPr>
          <p:cNvSpPr/>
          <p:nvPr/>
        </p:nvSpPr>
        <p:spPr>
          <a:xfrm>
            <a:off x="7829600" y="956500"/>
            <a:ext cx="825600" cy="825600"/>
          </a:xfrm>
          <a:prstGeom prst="ellipse">
            <a:avLst/>
          </a:prstGeom>
          <a:solidFill>
            <a:srgbClr val="8B4F1D"/>
          </a:solidFill>
          <a:ln>
            <a:noFill/>
          </a:ln>
          <a:effectLst>
            <a:outerShdw blurRad="57150" dist="66675" dir="3300000" algn="bl" rotWithShape="0">
              <a:srgbClr val="40404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rgbClr val="FFFFFF"/>
                </a:solidFill>
                <a:latin typeface="Arial" panose="020B0604020202020204" pitchFamily="34" charset="0"/>
                <a:cs typeface="Arial" panose="020B0604020202020204" pitchFamily="34" charset="0"/>
              </a:rPr>
              <a:t>05</a:t>
            </a:r>
            <a:endParaRPr sz="2500" b="1">
              <a:solidFill>
                <a:srgbClr val="FFFFFF"/>
              </a:solidFill>
              <a:latin typeface="Arial" panose="020B0604020202020204" pitchFamily="34" charset="0"/>
              <a:cs typeface="Arial" panose="020B0604020202020204" pitchFamily="34" charset="0"/>
            </a:endParaRPr>
          </a:p>
        </p:txBody>
      </p:sp>
      <p:sp>
        <p:nvSpPr>
          <p:cNvPr id="9" name="Google Shape;100;g1806fcc96f9_0_44">
            <a:extLst>
              <a:ext uri="{FF2B5EF4-FFF2-40B4-BE49-F238E27FC236}">
                <a16:creationId xmlns:a16="http://schemas.microsoft.com/office/drawing/2014/main" id="{F29BB596-71FA-66A7-905B-9100A36B4AF5}"/>
              </a:ext>
            </a:extLst>
          </p:cNvPr>
          <p:cNvSpPr txBox="1">
            <a:spLocks/>
          </p:cNvSpPr>
          <p:nvPr/>
        </p:nvSpPr>
        <p:spPr bwMode="blackWhite">
          <a:xfrm>
            <a:off x="108400" y="2185550"/>
            <a:ext cx="1586400" cy="246300"/>
          </a:xfrm>
          <a:prstGeom prst="rect">
            <a:avLst/>
          </a:prstGeom>
          <a:noFill/>
          <a:ln w="38100" cap="sq">
            <a:noFill/>
            <a:miter lim="800000"/>
          </a:ln>
        </p:spPr>
        <p:txBody>
          <a:bodyPr spcFirstLastPara="1"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pPr algn="ctr">
              <a:lnSpc>
                <a:spcPct val="80000"/>
              </a:lnSpc>
              <a:spcBef>
                <a:spcPts val="0"/>
              </a:spcBef>
              <a:buClr>
                <a:srgbClr val="262626"/>
              </a:buClr>
              <a:buSzPts val="5400"/>
              <a:buFont typeface="Impact"/>
              <a:buNone/>
            </a:pPr>
            <a:r>
              <a:rPr lang="en-US" sz="2000" i="0">
                <a:solidFill>
                  <a:srgbClr val="262626"/>
                </a:solidFill>
                <a:latin typeface="Impact"/>
                <a:ea typeface="Impact"/>
                <a:cs typeface="Impact"/>
                <a:sym typeface="Impact"/>
              </a:rPr>
              <a:t>Background</a:t>
            </a:r>
            <a:endParaRPr lang="en-US" sz="2000"/>
          </a:p>
        </p:txBody>
      </p:sp>
      <p:sp>
        <p:nvSpPr>
          <p:cNvPr id="10" name="Google Shape;101;g1806fcc96f9_0_44">
            <a:extLst>
              <a:ext uri="{FF2B5EF4-FFF2-40B4-BE49-F238E27FC236}">
                <a16:creationId xmlns:a16="http://schemas.microsoft.com/office/drawing/2014/main" id="{BA03FDC2-B980-CE3F-7D98-DE3BEC77ECB2}"/>
              </a:ext>
            </a:extLst>
          </p:cNvPr>
          <p:cNvSpPr txBox="1">
            <a:spLocks/>
          </p:cNvSpPr>
          <p:nvPr/>
        </p:nvSpPr>
        <p:spPr bwMode="blackWhite">
          <a:xfrm>
            <a:off x="1943600" y="2062400"/>
            <a:ext cx="1586400" cy="492600"/>
          </a:xfrm>
          <a:prstGeom prst="rect">
            <a:avLst/>
          </a:prstGeom>
          <a:noFill/>
          <a:ln w="38100" cap="sq">
            <a:noFill/>
            <a:miter lim="800000"/>
          </a:ln>
        </p:spPr>
        <p:txBody>
          <a:bodyPr spcFirstLastPara="1"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pPr algn="ctr">
              <a:lnSpc>
                <a:spcPct val="80000"/>
              </a:lnSpc>
              <a:spcBef>
                <a:spcPts val="0"/>
              </a:spcBef>
              <a:buClr>
                <a:srgbClr val="262626"/>
              </a:buClr>
              <a:buSzPts val="5400"/>
              <a:buFont typeface="Impact"/>
              <a:buNone/>
            </a:pPr>
            <a:r>
              <a:rPr lang="en-US" sz="2000" i="0">
                <a:solidFill>
                  <a:srgbClr val="262626"/>
                </a:solidFill>
                <a:latin typeface="Impact"/>
                <a:ea typeface="Impact"/>
                <a:cs typeface="Impact"/>
                <a:sym typeface="Impact"/>
              </a:rPr>
              <a:t>Project Overview</a:t>
            </a:r>
            <a:endParaRPr lang="en-US" sz="2000" dirty="0"/>
          </a:p>
        </p:txBody>
      </p:sp>
      <p:sp>
        <p:nvSpPr>
          <p:cNvPr id="11" name="Google Shape;102;g1806fcc96f9_0_44">
            <a:extLst>
              <a:ext uri="{FF2B5EF4-FFF2-40B4-BE49-F238E27FC236}">
                <a16:creationId xmlns:a16="http://schemas.microsoft.com/office/drawing/2014/main" id="{60FC4784-423C-ED3B-0215-A2B798E707F1}"/>
              </a:ext>
            </a:extLst>
          </p:cNvPr>
          <p:cNvSpPr txBox="1">
            <a:spLocks/>
          </p:cNvSpPr>
          <p:nvPr/>
        </p:nvSpPr>
        <p:spPr bwMode="blackWhite">
          <a:xfrm>
            <a:off x="3778800" y="2062400"/>
            <a:ext cx="1586400" cy="492600"/>
          </a:xfrm>
          <a:prstGeom prst="rect">
            <a:avLst/>
          </a:prstGeom>
          <a:noFill/>
          <a:ln w="38100" cap="sq">
            <a:noFill/>
            <a:miter lim="800000"/>
          </a:ln>
        </p:spPr>
        <p:txBody>
          <a:bodyPr spcFirstLastPara="1"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pPr algn="ctr">
              <a:lnSpc>
                <a:spcPct val="80000"/>
              </a:lnSpc>
              <a:spcBef>
                <a:spcPts val="0"/>
              </a:spcBef>
              <a:buClr>
                <a:srgbClr val="262626"/>
              </a:buClr>
              <a:buSzPts val="5400"/>
              <a:buFont typeface="Impact"/>
              <a:buNone/>
            </a:pPr>
            <a:r>
              <a:rPr lang="en-US" sz="2000" i="0" dirty="0">
                <a:solidFill>
                  <a:srgbClr val="262626"/>
                </a:solidFill>
                <a:latin typeface="Impact"/>
                <a:ea typeface="Impact"/>
                <a:cs typeface="Impact"/>
                <a:sym typeface="Impact"/>
              </a:rPr>
              <a:t>Technical Description</a:t>
            </a:r>
            <a:endParaRPr lang="en-US" sz="2000" dirty="0">
              <a:latin typeface="Impact"/>
              <a:ea typeface="Impact"/>
              <a:cs typeface="Impact"/>
              <a:sym typeface="Impact"/>
            </a:endParaRPr>
          </a:p>
        </p:txBody>
      </p:sp>
      <p:sp>
        <p:nvSpPr>
          <p:cNvPr id="12" name="Google Shape;103;g1806fcc96f9_0_44">
            <a:extLst>
              <a:ext uri="{FF2B5EF4-FFF2-40B4-BE49-F238E27FC236}">
                <a16:creationId xmlns:a16="http://schemas.microsoft.com/office/drawing/2014/main" id="{4E656CFA-2068-77E1-9C30-5AE875BC016E}"/>
              </a:ext>
            </a:extLst>
          </p:cNvPr>
          <p:cNvSpPr txBox="1">
            <a:spLocks/>
          </p:cNvSpPr>
          <p:nvPr/>
        </p:nvSpPr>
        <p:spPr bwMode="blackWhite">
          <a:xfrm>
            <a:off x="7449200" y="2185550"/>
            <a:ext cx="1586400" cy="246300"/>
          </a:xfrm>
          <a:prstGeom prst="rect">
            <a:avLst/>
          </a:prstGeom>
          <a:noFill/>
          <a:ln w="38100" cap="sq">
            <a:noFill/>
            <a:miter lim="800000"/>
          </a:ln>
        </p:spPr>
        <p:txBody>
          <a:bodyPr spcFirstLastPara="1"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pPr algn="ctr">
              <a:lnSpc>
                <a:spcPct val="80000"/>
              </a:lnSpc>
              <a:spcBef>
                <a:spcPts val="0"/>
              </a:spcBef>
              <a:buClr>
                <a:srgbClr val="262626"/>
              </a:buClr>
              <a:buSzPts val="5400"/>
              <a:buFont typeface="Impact"/>
              <a:buNone/>
            </a:pPr>
            <a:r>
              <a:rPr lang="en-US" sz="2000" i="0">
                <a:solidFill>
                  <a:srgbClr val="262626"/>
                </a:solidFill>
                <a:latin typeface="Impact"/>
                <a:ea typeface="Impact"/>
                <a:cs typeface="Impact"/>
                <a:sym typeface="Impact"/>
              </a:rPr>
              <a:t>Conclusion</a:t>
            </a:r>
            <a:endParaRPr lang="en-US" sz="2000"/>
          </a:p>
        </p:txBody>
      </p:sp>
      <p:sp>
        <p:nvSpPr>
          <p:cNvPr id="13" name="Google Shape;104;g1806fcc96f9_0_44">
            <a:extLst>
              <a:ext uri="{FF2B5EF4-FFF2-40B4-BE49-F238E27FC236}">
                <a16:creationId xmlns:a16="http://schemas.microsoft.com/office/drawing/2014/main" id="{A0DB6F13-F810-CD6B-AE37-7EE8E7A2C449}"/>
              </a:ext>
            </a:extLst>
          </p:cNvPr>
          <p:cNvSpPr txBox="1">
            <a:spLocks/>
          </p:cNvSpPr>
          <p:nvPr/>
        </p:nvSpPr>
        <p:spPr bwMode="blackWhite">
          <a:xfrm>
            <a:off x="5614000" y="2185550"/>
            <a:ext cx="1586400" cy="246300"/>
          </a:xfrm>
          <a:prstGeom prst="rect">
            <a:avLst/>
          </a:prstGeom>
          <a:noFill/>
          <a:ln w="38100" cap="sq">
            <a:noFill/>
            <a:miter lim="800000"/>
          </a:ln>
        </p:spPr>
        <p:txBody>
          <a:bodyPr spcFirstLastPara="1" vert="horz" wrap="square" lIns="0" tIns="0" rIns="0" bIns="0" rtlCol="0" anchor="t" anchorCtr="0">
            <a:spAutoFit/>
          </a:bodyPr>
          <a:lstStyle>
            <a:lvl1pPr algn="l" defTabSz="685800" rtl="0" eaLnBrk="1" latinLnBrk="0" hangingPunct="1">
              <a:lnSpc>
                <a:spcPct val="90000"/>
              </a:lnSpc>
              <a:spcBef>
                <a:spcPct val="0"/>
              </a:spcBef>
              <a:buNone/>
              <a:defRPr sz="2400" b="0" i="1" kern="1200" cap="none" spc="0" baseline="0">
                <a:solidFill>
                  <a:schemeClr val="tx2"/>
                </a:solidFill>
                <a:latin typeface="Franklin Gothic Medium" panose="020B0603020102020204" pitchFamily="34" charset="0"/>
                <a:ea typeface="+mj-ea"/>
                <a:cs typeface="+mj-cs"/>
              </a:defRPr>
            </a:lvl1pPr>
          </a:lstStyle>
          <a:p>
            <a:pPr algn="ctr">
              <a:lnSpc>
                <a:spcPct val="80000"/>
              </a:lnSpc>
              <a:spcBef>
                <a:spcPts val="0"/>
              </a:spcBef>
              <a:buClr>
                <a:srgbClr val="262626"/>
              </a:buClr>
              <a:buSzPts val="5400"/>
              <a:buFont typeface="Impact"/>
              <a:buNone/>
            </a:pPr>
            <a:r>
              <a:rPr lang="en-US" sz="2000" i="0" dirty="0">
                <a:solidFill>
                  <a:srgbClr val="262626"/>
                </a:solidFill>
                <a:latin typeface="Impact"/>
                <a:ea typeface="Impact"/>
                <a:cs typeface="Impact"/>
                <a:sym typeface="Impact"/>
              </a:rPr>
              <a:t>Experiments</a:t>
            </a:r>
            <a:endParaRPr lang="en-US" sz="2000" dirty="0"/>
          </a:p>
        </p:txBody>
      </p:sp>
      <p:sp>
        <p:nvSpPr>
          <p:cNvPr id="14" name="Google Shape;105;g1806fcc96f9_0_44">
            <a:extLst>
              <a:ext uri="{FF2B5EF4-FFF2-40B4-BE49-F238E27FC236}">
                <a16:creationId xmlns:a16="http://schemas.microsoft.com/office/drawing/2014/main" id="{C0FE5F5E-359F-DE1B-98BE-BE48F4CC5392}"/>
              </a:ext>
            </a:extLst>
          </p:cNvPr>
          <p:cNvSpPr txBox="1">
            <a:spLocks/>
          </p:cNvSpPr>
          <p:nvPr/>
        </p:nvSpPr>
        <p:spPr>
          <a:xfrm>
            <a:off x="3785674" y="2894000"/>
            <a:ext cx="1586400" cy="1378839"/>
          </a:xfrm>
          <a:prstGeom prst="rect">
            <a:avLst/>
          </a:prstGeom>
          <a:noFill/>
          <a:ln>
            <a:noFill/>
          </a:ln>
        </p:spPr>
        <p:txBody>
          <a:bodyPr spcFirstLastPara="1" vert="horz" wrap="square" lIns="0" tIns="0" rIns="0" bIns="0" rtlCol="0" anchor="t" anchorCtr="0">
            <a:spAutoFit/>
          </a:bodyPr>
          <a:lstStyle>
            <a:lvl1pPr marL="0" indent="0" algn="l" defTabSz="685800" rtl="0" eaLnBrk="1" latinLnBrk="0" hangingPunct="1">
              <a:lnSpc>
                <a:spcPct val="100000"/>
              </a:lnSpc>
              <a:spcBef>
                <a:spcPts val="750"/>
              </a:spcBef>
              <a:buClr>
                <a:schemeClr val="accent2"/>
              </a:buClr>
              <a:buFont typeface="Arial" panose="020B0604020202020204" pitchFamily="34" charset="0"/>
              <a:buNone/>
              <a:defRPr sz="1650" b="1" i="0" kern="1200">
                <a:solidFill>
                  <a:schemeClr val="bg2"/>
                </a:solidFill>
                <a:latin typeface="Franklin Gothic Demi Cond" panose="020B0603020102020204" pitchFamily="34" charset="0"/>
                <a:ea typeface="+mn-ea"/>
                <a:cs typeface="+mn-cs"/>
              </a:defRPr>
            </a:lvl1pPr>
            <a:lvl2pPr marL="342900" indent="0" algn="ctr" defTabSz="685800" rtl="0" eaLnBrk="1" latinLnBrk="0" hangingPunct="1">
              <a:lnSpc>
                <a:spcPct val="100000"/>
              </a:lnSpc>
              <a:spcBef>
                <a:spcPts val="750"/>
              </a:spcBef>
              <a:buClr>
                <a:schemeClr val="accent2"/>
              </a:buClr>
              <a:buFont typeface="Arial" panose="020B0604020202020204" pitchFamily="34" charset="0"/>
              <a:buNone/>
              <a:defRPr sz="1425" kern="1200">
                <a:solidFill>
                  <a:schemeClr val="tx1">
                    <a:lumMod val="85000"/>
                    <a:lumOff val="15000"/>
                  </a:schemeClr>
                </a:solidFill>
                <a:latin typeface="Franklin Gothic Medium" panose="020B0603020102020204" pitchFamily="34" charset="0"/>
                <a:ea typeface="+mn-ea"/>
                <a:cs typeface="+mn-cs"/>
              </a:defRPr>
            </a:lvl2pPr>
            <a:lvl3pPr marL="685800" indent="0" algn="ctr" defTabSz="685800" rtl="0" eaLnBrk="1" latinLnBrk="0" hangingPunct="1">
              <a:lnSpc>
                <a:spcPct val="100000"/>
              </a:lnSpc>
              <a:spcBef>
                <a:spcPts val="750"/>
              </a:spcBef>
              <a:buClr>
                <a:schemeClr val="accent2"/>
              </a:buClr>
              <a:buFont typeface="Arial" panose="020B0604020202020204" pitchFamily="34" charset="0"/>
              <a:buNone/>
              <a:defRPr sz="1350" kern="1200">
                <a:solidFill>
                  <a:schemeClr val="tx1">
                    <a:lumMod val="85000"/>
                    <a:lumOff val="15000"/>
                  </a:schemeClr>
                </a:solidFill>
                <a:latin typeface="Franklin Gothic Medium" panose="020B0603020102020204" pitchFamily="34" charset="0"/>
                <a:ea typeface="+mn-ea"/>
                <a:cs typeface="+mn-cs"/>
              </a:defRPr>
            </a:lvl3pPr>
            <a:lvl4pPr marL="10287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4pPr>
            <a:lvl5pPr marL="13716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lumMod val="85000"/>
                    <a:lumOff val="15000"/>
                  </a:schemeClr>
                </a:solidFill>
                <a:latin typeface="Franklin Gothic Medium" panose="020B0603020102020204" pitchFamily="34" charset="0"/>
                <a:ea typeface="+mn-ea"/>
                <a:cs typeface="+mn-cs"/>
              </a:defRPr>
            </a:lvl5pPr>
            <a:lvl6pPr marL="17145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8pPr>
            <a:lvl9pPr marL="2743200" indent="0" algn="ctr" defTabSz="685800" rtl="0" eaLnBrk="1" latinLnBrk="0" hangingPunct="1">
              <a:lnSpc>
                <a:spcPct val="100000"/>
              </a:lnSpc>
              <a:spcBef>
                <a:spcPts val="750"/>
              </a:spcBef>
              <a:buClr>
                <a:schemeClr val="accent2"/>
              </a:buClr>
              <a:buFont typeface="Arial" panose="020B0604020202020204" pitchFamily="34" charset="0"/>
              <a:buNone/>
              <a:defRPr sz="1200" kern="1200" baseline="0">
                <a:solidFill>
                  <a:schemeClr val="tx1"/>
                </a:solidFill>
                <a:latin typeface="+mn-lt"/>
                <a:ea typeface="+mn-ea"/>
                <a:cs typeface="+mn-cs"/>
              </a:defRPr>
            </a:lvl9pPr>
          </a:lstStyle>
          <a:p>
            <a:pPr marL="3572" algn="ctr">
              <a:lnSpc>
                <a:spcPct val="80000"/>
              </a:lnSpc>
              <a:spcBef>
                <a:spcPts val="0"/>
              </a:spcBef>
              <a:buSzPts val="2000"/>
            </a:pPr>
            <a:r>
              <a:rPr lang="en-US" sz="1600" dirty="0">
                <a:solidFill>
                  <a:schemeClr val="lt1"/>
                </a:solidFill>
                <a:latin typeface="+mj-lt"/>
                <a:ea typeface="Libre Franklin"/>
                <a:cs typeface="Libre Franklin"/>
                <a:sym typeface="Libre Franklin"/>
              </a:rPr>
              <a:t>Networking</a:t>
            </a:r>
          </a:p>
          <a:p>
            <a:pPr marL="3572" algn="ctr">
              <a:lnSpc>
                <a:spcPct val="80000"/>
              </a:lnSpc>
              <a:spcBef>
                <a:spcPts val="0"/>
              </a:spcBef>
              <a:buSzPts val="2000"/>
            </a:pPr>
            <a:endParaRPr lang="en-US" sz="1600" dirty="0">
              <a:solidFill>
                <a:schemeClr val="lt1"/>
              </a:solidFill>
              <a:latin typeface="+mj-lt"/>
              <a:ea typeface="Libre Franklin"/>
              <a:cs typeface="Libre Franklin"/>
              <a:sym typeface="Libre Franklin"/>
            </a:endParaRPr>
          </a:p>
          <a:p>
            <a:pPr marL="3572" algn="ctr">
              <a:lnSpc>
                <a:spcPct val="80000"/>
              </a:lnSpc>
              <a:spcBef>
                <a:spcPts val="0"/>
              </a:spcBef>
              <a:buSzPts val="2000"/>
            </a:pPr>
            <a:r>
              <a:rPr lang="en-US" sz="1600" dirty="0">
                <a:solidFill>
                  <a:schemeClr val="lt1"/>
                </a:solidFill>
                <a:latin typeface="+mj-lt"/>
                <a:ea typeface="Libre Franklin"/>
                <a:cs typeface="Libre Franklin"/>
                <a:sym typeface="Libre Franklin"/>
              </a:rPr>
              <a:t>Sound detection</a:t>
            </a:r>
          </a:p>
          <a:p>
            <a:pPr marL="3572" algn="ctr">
              <a:lnSpc>
                <a:spcPct val="80000"/>
              </a:lnSpc>
              <a:spcBef>
                <a:spcPts val="0"/>
              </a:spcBef>
              <a:buSzPts val="2000"/>
            </a:pPr>
            <a:endParaRPr lang="en-US" sz="1600" dirty="0">
              <a:solidFill>
                <a:schemeClr val="lt1"/>
              </a:solidFill>
              <a:latin typeface="+mj-lt"/>
              <a:ea typeface="Libre Franklin"/>
              <a:cs typeface="Libre Franklin"/>
              <a:sym typeface="Libre Franklin"/>
            </a:endParaRPr>
          </a:p>
          <a:p>
            <a:pPr marL="3572" algn="ctr">
              <a:lnSpc>
                <a:spcPct val="80000"/>
              </a:lnSpc>
              <a:spcBef>
                <a:spcPts val="0"/>
              </a:spcBef>
              <a:buSzPts val="2000"/>
            </a:pPr>
            <a:r>
              <a:rPr lang="en-US" sz="1600" dirty="0">
                <a:solidFill>
                  <a:schemeClr val="lt1"/>
                </a:solidFill>
                <a:latin typeface="+mj-lt"/>
                <a:ea typeface="Libre Franklin"/>
                <a:cs typeface="Libre Franklin"/>
                <a:sym typeface="Libre Franklin"/>
              </a:rPr>
              <a:t>Computer vision</a:t>
            </a:r>
          </a:p>
          <a:p>
            <a:pPr marL="3572" algn="ctr">
              <a:lnSpc>
                <a:spcPct val="80000"/>
              </a:lnSpc>
              <a:spcBef>
                <a:spcPts val="0"/>
              </a:spcBef>
              <a:buSzPts val="2000"/>
            </a:pPr>
            <a:endParaRPr lang="en-US" sz="1600" dirty="0">
              <a:solidFill>
                <a:schemeClr val="lt1"/>
              </a:solidFill>
              <a:latin typeface="+mj-lt"/>
              <a:ea typeface="Libre Franklin"/>
              <a:cs typeface="Libre Franklin"/>
              <a:sym typeface="Libre Franklin"/>
            </a:endParaRPr>
          </a:p>
          <a:p>
            <a:pPr marL="3572" algn="ctr">
              <a:lnSpc>
                <a:spcPct val="80000"/>
              </a:lnSpc>
              <a:spcBef>
                <a:spcPts val="0"/>
              </a:spcBef>
              <a:buSzPts val="2000"/>
            </a:pPr>
            <a:r>
              <a:rPr lang="en-US" sz="1600" dirty="0">
                <a:solidFill>
                  <a:schemeClr val="lt1"/>
                </a:solidFill>
                <a:latin typeface="+mj-lt"/>
                <a:ea typeface="Libre Franklin"/>
                <a:cs typeface="Libre Franklin"/>
                <a:sym typeface="Libre Franklin"/>
              </a:rPr>
              <a:t>Application</a:t>
            </a:r>
          </a:p>
        </p:txBody>
      </p:sp>
    </p:spTree>
    <p:extLst>
      <p:ext uri="{BB962C8B-B14F-4D97-AF65-F5344CB8AC3E}">
        <p14:creationId xmlns:p14="http://schemas.microsoft.com/office/powerpoint/2010/main" val="1712955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Application</a:t>
            </a:r>
            <a:endParaRPr lang="en-US" b="1" dirty="0"/>
          </a:p>
        </p:txBody>
      </p:sp>
      <p:pic>
        <p:nvPicPr>
          <p:cNvPr id="2" name="Google Shape;573;g1b51b6983dd_0_2">
            <a:extLst>
              <a:ext uri="{FF2B5EF4-FFF2-40B4-BE49-F238E27FC236}">
                <a16:creationId xmlns:a16="http://schemas.microsoft.com/office/drawing/2014/main" id="{2AEAC40C-BDC8-1891-F297-D2405AB2CC3A}"/>
              </a:ext>
            </a:extLst>
          </p:cNvPr>
          <p:cNvPicPr preferRelativeResize="0"/>
          <p:nvPr/>
        </p:nvPicPr>
        <p:blipFill rotWithShape="1">
          <a:blip r:embed="rId3">
            <a:alphaModFix/>
          </a:blip>
          <a:srcRect r="3711"/>
          <a:stretch/>
        </p:blipFill>
        <p:spPr>
          <a:xfrm>
            <a:off x="2742373" y="1239187"/>
            <a:ext cx="3659254" cy="3246841"/>
          </a:xfrm>
          <a:prstGeom prst="rect">
            <a:avLst/>
          </a:prstGeom>
          <a:noFill/>
          <a:ln>
            <a:noFill/>
          </a:ln>
        </p:spPr>
      </p:pic>
      <p:sp>
        <p:nvSpPr>
          <p:cNvPr id="3" name="TextBox 2">
            <a:extLst>
              <a:ext uri="{FF2B5EF4-FFF2-40B4-BE49-F238E27FC236}">
                <a16:creationId xmlns:a16="http://schemas.microsoft.com/office/drawing/2014/main" id="{40E13EE7-424F-117D-8467-68F867559B05}"/>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When shooting occurs</a:t>
            </a:r>
          </a:p>
        </p:txBody>
      </p:sp>
      <p:sp>
        <p:nvSpPr>
          <p:cNvPr id="6" name="Google Shape;563;g1b51b6983dd_0_9">
            <a:extLst>
              <a:ext uri="{FF2B5EF4-FFF2-40B4-BE49-F238E27FC236}">
                <a16:creationId xmlns:a16="http://schemas.microsoft.com/office/drawing/2014/main" id="{194076BA-9D9D-DE0E-7267-27C758F221CC}"/>
              </a:ext>
            </a:extLst>
          </p:cNvPr>
          <p:cNvSpPr txBox="1"/>
          <p:nvPr/>
        </p:nvSpPr>
        <p:spPr>
          <a:xfrm>
            <a:off x="6552659" y="2385570"/>
            <a:ext cx="2524092" cy="954077"/>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en-US" sz="1600" b="1" dirty="0">
                <a:latin typeface="+mj-lt"/>
                <a:ea typeface="Libre Franklin Medium"/>
                <a:cs typeface="Arial" panose="020B0604020202020204" pitchFamily="34" charset="0"/>
                <a:sym typeface="Libre Franklin Medium"/>
              </a:rPr>
              <a:t>Projectile Position</a:t>
            </a:r>
          </a:p>
          <a:p>
            <a:pPr marL="285750" lvl="0" indent="-285750" rtl="0">
              <a:spcBef>
                <a:spcPts val="0"/>
              </a:spcBef>
              <a:spcAft>
                <a:spcPts val="0"/>
              </a:spcAft>
              <a:buFontTx/>
              <a:buChar char="-"/>
            </a:pPr>
            <a:endParaRPr lang="en-US" sz="1600" b="1" dirty="0">
              <a:latin typeface="+mj-lt"/>
              <a:ea typeface="Libre Franklin Medium"/>
              <a:cs typeface="Arial" panose="020B0604020202020204" pitchFamily="34" charset="0"/>
              <a:sym typeface="Libre Franklin Medium"/>
            </a:endParaRPr>
          </a:p>
          <a:p>
            <a:pPr marL="285750" lvl="0" indent="-285750" rtl="0">
              <a:spcBef>
                <a:spcPts val="0"/>
              </a:spcBef>
              <a:spcAft>
                <a:spcPts val="0"/>
              </a:spcAft>
              <a:buFont typeface="Arial" panose="020B0604020202020204" pitchFamily="34" charset="0"/>
              <a:buChar char="•"/>
            </a:pPr>
            <a:r>
              <a:rPr lang="en-US" sz="1600" b="1" dirty="0">
                <a:latin typeface="+mj-lt"/>
                <a:ea typeface="Libre Franklin Medium"/>
                <a:cs typeface="Arial" panose="020B0604020202020204" pitchFamily="34" charset="0"/>
                <a:sym typeface="Libre Franklin Medium"/>
              </a:rPr>
              <a:t>Shot Group Size</a:t>
            </a:r>
            <a:endParaRPr sz="1600" b="1" dirty="0">
              <a:latin typeface="+mj-lt"/>
              <a:ea typeface="Libre Franklin Medium"/>
              <a:cs typeface="Arial" panose="020B0604020202020204" pitchFamily="34" charset="0"/>
              <a:sym typeface="Libre Franklin Medium"/>
            </a:endParaRPr>
          </a:p>
        </p:txBody>
      </p:sp>
      <p:pic>
        <p:nvPicPr>
          <p:cNvPr id="8" name="Google Shape;365;g1806fcc96f9_3_119">
            <a:extLst>
              <a:ext uri="{FF2B5EF4-FFF2-40B4-BE49-F238E27FC236}">
                <a16:creationId xmlns:a16="http://schemas.microsoft.com/office/drawing/2014/main" id="{E2E5FB0E-F0B5-A248-A24B-7DEFCEE237EF}"/>
              </a:ext>
            </a:extLst>
          </p:cNvPr>
          <p:cNvPicPr preferRelativeResize="0"/>
          <p:nvPr/>
        </p:nvPicPr>
        <p:blipFill>
          <a:blip r:embed="rId4">
            <a:alphaModFix/>
          </a:blip>
          <a:stretch>
            <a:fillRect/>
          </a:stretch>
        </p:blipFill>
        <p:spPr>
          <a:xfrm>
            <a:off x="6552659" y="2169394"/>
            <a:ext cx="2337601" cy="1386426"/>
          </a:xfrm>
          <a:prstGeom prst="rect">
            <a:avLst/>
          </a:prstGeom>
          <a:noFill/>
          <a:ln>
            <a:noFill/>
          </a:ln>
        </p:spPr>
      </p:pic>
    </p:spTree>
    <p:extLst>
      <p:ext uri="{BB962C8B-B14F-4D97-AF65-F5344CB8AC3E}">
        <p14:creationId xmlns:p14="http://schemas.microsoft.com/office/powerpoint/2010/main" val="3859982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Application</a:t>
            </a:r>
            <a:endParaRPr lang="en-US" b="1" dirty="0"/>
          </a:p>
        </p:txBody>
      </p:sp>
      <p:sp>
        <p:nvSpPr>
          <p:cNvPr id="3" name="TextBox 2">
            <a:extLst>
              <a:ext uri="{FF2B5EF4-FFF2-40B4-BE49-F238E27FC236}">
                <a16:creationId xmlns:a16="http://schemas.microsoft.com/office/drawing/2014/main" id="{40E13EE7-424F-117D-8467-68F867559B05}"/>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After press save button</a:t>
            </a:r>
          </a:p>
        </p:txBody>
      </p:sp>
      <p:pic>
        <p:nvPicPr>
          <p:cNvPr id="2" name="Google Shape;596;g1b5c240e457_0_59">
            <a:extLst>
              <a:ext uri="{FF2B5EF4-FFF2-40B4-BE49-F238E27FC236}">
                <a16:creationId xmlns:a16="http://schemas.microsoft.com/office/drawing/2014/main" id="{92594F36-9CBD-FFDF-52EE-A55CD771106A}"/>
              </a:ext>
            </a:extLst>
          </p:cNvPr>
          <p:cNvPicPr preferRelativeResize="0"/>
          <p:nvPr/>
        </p:nvPicPr>
        <p:blipFill>
          <a:blip r:embed="rId3">
            <a:alphaModFix/>
          </a:blip>
          <a:stretch>
            <a:fillRect/>
          </a:stretch>
        </p:blipFill>
        <p:spPr>
          <a:xfrm>
            <a:off x="2671877" y="1239189"/>
            <a:ext cx="3800246" cy="3246841"/>
          </a:xfrm>
          <a:prstGeom prst="rect">
            <a:avLst/>
          </a:prstGeom>
          <a:noFill/>
          <a:ln>
            <a:noFill/>
          </a:ln>
        </p:spPr>
      </p:pic>
    </p:spTree>
    <p:extLst>
      <p:ext uri="{BB962C8B-B14F-4D97-AF65-F5344CB8AC3E}">
        <p14:creationId xmlns:p14="http://schemas.microsoft.com/office/powerpoint/2010/main" val="288244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Application</a:t>
            </a:r>
            <a:endParaRPr lang="en-US" b="1" dirty="0"/>
          </a:p>
        </p:txBody>
      </p:sp>
      <p:sp>
        <p:nvSpPr>
          <p:cNvPr id="3" name="TextBox 2">
            <a:extLst>
              <a:ext uri="{FF2B5EF4-FFF2-40B4-BE49-F238E27FC236}">
                <a16:creationId xmlns:a16="http://schemas.microsoft.com/office/drawing/2014/main" id="{40E13EE7-424F-117D-8467-68F867559B05}"/>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In a storage</a:t>
            </a:r>
          </a:p>
        </p:txBody>
      </p:sp>
      <p:pic>
        <p:nvPicPr>
          <p:cNvPr id="2" name="Google Shape;606;g1b5c240e457_0_77">
            <a:extLst>
              <a:ext uri="{FF2B5EF4-FFF2-40B4-BE49-F238E27FC236}">
                <a16:creationId xmlns:a16="http://schemas.microsoft.com/office/drawing/2014/main" id="{8E083136-7AEA-31B7-95F3-AA7BE739AFE6}"/>
              </a:ext>
            </a:extLst>
          </p:cNvPr>
          <p:cNvPicPr preferRelativeResize="0"/>
          <p:nvPr/>
        </p:nvPicPr>
        <p:blipFill>
          <a:blip r:embed="rId3">
            <a:alphaModFix/>
          </a:blip>
          <a:stretch>
            <a:fillRect/>
          </a:stretch>
        </p:blipFill>
        <p:spPr>
          <a:xfrm>
            <a:off x="2967701" y="740682"/>
            <a:ext cx="3060000" cy="4320000"/>
          </a:xfrm>
          <a:prstGeom prst="rect">
            <a:avLst/>
          </a:prstGeom>
          <a:noFill/>
          <a:ln>
            <a:noFill/>
          </a:ln>
        </p:spPr>
      </p:pic>
      <p:sp>
        <p:nvSpPr>
          <p:cNvPr id="6" name="Google Shape;604;g1b5c240e457_0_77">
            <a:extLst>
              <a:ext uri="{FF2B5EF4-FFF2-40B4-BE49-F238E27FC236}">
                <a16:creationId xmlns:a16="http://schemas.microsoft.com/office/drawing/2014/main" id="{FCBFDB6A-8673-675C-ABE9-E863F24E54BA}"/>
              </a:ext>
            </a:extLst>
          </p:cNvPr>
          <p:cNvSpPr txBox="1"/>
          <p:nvPr/>
        </p:nvSpPr>
        <p:spPr>
          <a:xfrm>
            <a:off x="6108088" y="1207482"/>
            <a:ext cx="2955600" cy="3200846"/>
          </a:xfrm>
          <a:prstGeom prst="rect">
            <a:avLst/>
          </a:prstGeom>
          <a:noFill/>
          <a:ln>
            <a:noFill/>
          </a:ln>
        </p:spPr>
        <p:txBody>
          <a:bodyPr spcFirstLastPara="1" wrap="square" lIns="91425" tIns="91425" rIns="91425" bIns="91425" anchor="t" anchorCtr="0">
            <a:spAutoFit/>
          </a:bodyPr>
          <a:lstStyle/>
          <a:p>
            <a:pPr marL="285750" lvl="0" indent="-285750" algn="l" rtl="0">
              <a:lnSpc>
                <a:spcPct val="200000"/>
              </a:lnSpc>
              <a:spcBef>
                <a:spcPts val="0"/>
              </a:spcBef>
              <a:spcAft>
                <a:spcPts val="0"/>
              </a:spcAft>
              <a:buFont typeface="Arial" panose="020B0604020202020204" pitchFamily="34" charset="0"/>
              <a:buChar char="•"/>
            </a:pPr>
            <a:r>
              <a:rPr lang="en-US" sz="1400" b="1" dirty="0">
                <a:latin typeface="+mj-lt"/>
                <a:ea typeface="Libre Franklin Medium"/>
                <a:cs typeface="Libre Franklin Medium"/>
                <a:sym typeface="Libre Franklin Medium"/>
              </a:rPr>
              <a:t>Bullet number</a:t>
            </a:r>
            <a:endParaRPr sz="1400" b="1" dirty="0">
              <a:latin typeface="+mj-lt"/>
              <a:ea typeface="Libre Franklin Medium"/>
              <a:cs typeface="Libre Franklin Medium"/>
              <a:sym typeface="Libre Franklin Medium"/>
            </a:endParaRPr>
          </a:p>
          <a:p>
            <a:pPr marL="285750" lvl="0" indent="-285750" algn="l" rtl="0">
              <a:lnSpc>
                <a:spcPct val="200000"/>
              </a:lnSpc>
              <a:spcBef>
                <a:spcPts val="0"/>
              </a:spcBef>
              <a:spcAft>
                <a:spcPts val="0"/>
              </a:spcAft>
              <a:buFont typeface="Arial" panose="020B0604020202020204" pitchFamily="34" charset="0"/>
              <a:buChar char="•"/>
            </a:pPr>
            <a:r>
              <a:rPr lang="en-US" sz="1400" b="1" dirty="0">
                <a:latin typeface="+mj-lt"/>
                <a:ea typeface="Libre Franklin Medium"/>
                <a:cs typeface="Libre Franklin Medium"/>
                <a:sym typeface="Libre Franklin Medium"/>
              </a:rPr>
              <a:t>Group size (Actual ver.)</a:t>
            </a:r>
            <a:endParaRPr sz="1400" b="1" dirty="0">
              <a:latin typeface="+mj-lt"/>
              <a:ea typeface="Libre Franklin Medium"/>
              <a:cs typeface="Libre Franklin Medium"/>
              <a:sym typeface="Libre Franklin Medium"/>
            </a:endParaRPr>
          </a:p>
          <a:p>
            <a:pPr marL="285750" lvl="0" indent="-285750" algn="l" rtl="0">
              <a:lnSpc>
                <a:spcPct val="200000"/>
              </a:lnSpc>
              <a:spcBef>
                <a:spcPts val="0"/>
              </a:spcBef>
              <a:spcAft>
                <a:spcPts val="0"/>
              </a:spcAft>
              <a:buFont typeface="Arial" panose="020B0604020202020204" pitchFamily="34" charset="0"/>
              <a:buChar char="•"/>
            </a:pPr>
            <a:r>
              <a:rPr lang="en-US" sz="1400" b="1" dirty="0">
                <a:latin typeface="+mj-lt"/>
                <a:ea typeface="Libre Franklin Medium"/>
                <a:cs typeface="Libre Franklin Medium"/>
                <a:sym typeface="Libre Franklin Medium"/>
              </a:rPr>
              <a:t>Group size (Computer ver.)</a:t>
            </a:r>
            <a:endParaRPr sz="1400" b="1" dirty="0">
              <a:latin typeface="+mj-lt"/>
              <a:ea typeface="Libre Franklin Medium"/>
              <a:cs typeface="Libre Franklin Medium"/>
              <a:sym typeface="Libre Franklin Medium"/>
            </a:endParaRPr>
          </a:p>
          <a:p>
            <a:pPr marL="285750" lvl="0" indent="-285750" algn="l" rtl="0">
              <a:lnSpc>
                <a:spcPct val="200000"/>
              </a:lnSpc>
              <a:spcBef>
                <a:spcPts val="0"/>
              </a:spcBef>
              <a:spcAft>
                <a:spcPts val="0"/>
              </a:spcAft>
              <a:buFont typeface="Arial" panose="020B0604020202020204" pitchFamily="34" charset="0"/>
              <a:buChar char="•"/>
            </a:pPr>
            <a:r>
              <a:rPr lang="en-US" sz="1400" b="1" dirty="0">
                <a:latin typeface="+mj-lt"/>
                <a:ea typeface="Libre Franklin Medium"/>
                <a:cs typeface="Libre Franklin Medium"/>
                <a:sym typeface="Libre Franklin Medium"/>
              </a:rPr>
              <a:t>Save date</a:t>
            </a:r>
            <a:endParaRPr sz="1400" b="1" dirty="0">
              <a:latin typeface="+mj-lt"/>
              <a:ea typeface="Libre Franklin Medium"/>
              <a:cs typeface="Libre Franklin Medium"/>
              <a:sym typeface="Libre Franklin Medium"/>
            </a:endParaRPr>
          </a:p>
          <a:p>
            <a:pPr marL="285750" lvl="0" indent="-285750" algn="l" rtl="0">
              <a:lnSpc>
                <a:spcPct val="200000"/>
              </a:lnSpc>
              <a:spcBef>
                <a:spcPts val="0"/>
              </a:spcBef>
              <a:spcAft>
                <a:spcPts val="0"/>
              </a:spcAft>
              <a:buFont typeface="Arial" panose="020B0604020202020204" pitchFamily="34" charset="0"/>
              <a:buChar char="•"/>
            </a:pPr>
            <a:r>
              <a:rPr lang="en-US" sz="1400" b="1" dirty="0">
                <a:latin typeface="+mj-lt"/>
                <a:ea typeface="Libre Franklin Medium"/>
                <a:cs typeface="Libre Franklin Medium"/>
                <a:sym typeface="Libre Franklin Medium"/>
              </a:rPr>
              <a:t>Image</a:t>
            </a:r>
          </a:p>
          <a:p>
            <a:pPr marL="742950" lvl="1" indent="-285750">
              <a:lnSpc>
                <a:spcPct val="200000"/>
              </a:lnSpc>
              <a:buFont typeface="Wingdings" pitchFamily="2" charset="2"/>
              <a:buChar char="ü"/>
            </a:pPr>
            <a:r>
              <a:rPr lang="en-US" sz="1400" b="1" dirty="0" err="1">
                <a:latin typeface="+mj-lt"/>
                <a:ea typeface="Libre Franklin Medium"/>
                <a:cs typeface="Libre Franklin Medium"/>
                <a:sym typeface="Libre Franklin Medium"/>
              </a:rPr>
              <a:t>Shotmark</a:t>
            </a:r>
            <a:endParaRPr lang="en-US" sz="1400" b="1" dirty="0">
              <a:latin typeface="+mj-lt"/>
              <a:ea typeface="Libre Franklin Medium"/>
              <a:cs typeface="Libre Franklin Medium"/>
              <a:sym typeface="Libre Franklin Medium"/>
            </a:endParaRPr>
          </a:p>
          <a:p>
            <a:pPr marL="742950" lvl="1" indent="-285750">
              <a:lnSpc>
                <a:spcPct val="200000"/>
              </a:lnSpc>
              <a:buFont typeface="Wingdings" pitchFamily="2" charset="2"/>
              <a:buChar char="ü"/>
            </a:pPr>
            <a:r>
              <a:rPr lang="en-US" sz="1400" b="1" dirty="0">
                <a:latin typeface="+mj-lt"/>
                <a:ea typeface="Libre Franklin Medium"/>
                <a:cs typeface="Libre Franklin Medium"/>
                <a:sym typeface="Libre Franklin Medium"/>
              </a:rPr>
              <a:t>Grouping</a:t>
            </a:r>
            <a:endParaRPr sz="1400" b="1" dirty="0">
              <a:latin typeface="+mj-lt"/>
              <a:ea typeface="Libre Franklin Medium"/>
              <a:cs typeface="Libre Franklin Medium"/>
              <a:sym typeface="Libre Franklin Medium"/>
            </a:endParaRPr>
          </a:p>
        </p:txBody>
      </p:sp>
    </p:spTree>
    <p:extLst>
      <p:ext uri="{BB962C8B-B14F-4D97-AF65-F5344CB8AC3E}">
        <p14:creationId xmlns:p14="http://schemas.microsoft.com/office/powerpoint/2010/main" val="2701813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Experiments</a:t>
            </a:r>
            <a:endParaRPr lang="en-US" dirty="0"/>
          </a:p>
        </p:txBody>
      </p:sp>
      <p:graphicFrame>
        <p:nvGraphicFramePr>
          <p:cNvPr id="3" name="Google Shape;580;g1ab7cffbad9_1_60">
            <a:extLst>
              <a:ext uri="{FF2B5EF4-FFF2-40B4-BE49-F238E27FC236}">
                <a16:creationId xmlns:a16="http://schemas.microsoft.com/office/drawing/2014/main" id="{DEB20AF4-F0B7-117A-AB77-0DDA9A5D6D16}"/>
              </a:ext>
            </a:extLst>
          </p:cNvPr>
          <p:cNvGraphicFramePr/>
          <p:nvPr>
            <p:extLst>
              <p:ext uri="{D42A27DB-BD31-4B8C-83A1-F6EECF244321}">
                <p14:modId xmlns:p14="http://schemas.microsoft.com/office/powerpoint/2010/main" val="76257907"/>
              </p:ext>
            </p:extLst>
          </p:nvPr>
        </p:nvGraphicFramePr>
        <p:xfrm>
          <a:off x="394300" y="1779330"/>
          <a:ext cx="4435700" cy="1645800"/>
        </p:xfrm>
        <a:graphic>
          <a:graphicData uri="http://schemas.openxmlformats.org/drawingml/2006/table">
            <a:tbl>
              <a:tblPr>
                <a:noFill/>
              </a:tblPr>
              <a:tblGrid>
                <a:gridCol w="1345450">
                  <a:extLst>
                    <a:ext uri="{9D8B030D-6E8A-4147-A177-3AD203B41FA5}">
                      <a16:colId xmlns:a16="http://schemas.microsoft.com/office/drawing/2014/main" val="20000"/>
                    </a:ext>
                  </a:extLst>
                </a:gridCol>
                <a:gridCol w="30902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500" b="1" dirty="0">
                          <a:latin typeface="+mn-lt"/>
                          <a:cs typeface="Arial" panose="020B0604020202020204" pitchFamily="34" charset="0"/>
                        </a:rPr>
                        <a:t>Date &amp; Time</a:t>
                      </a:r>
                      <a:endParaRPr sz="1500" b="1" dirty="0">
                        <a:latin typeface="+mn-lt"/>
                        <a:cs typeface="Arial" panose="020B0604020202020204" pitchFamily="34" charset="0"/>
                      </a:endParaRPr>
                    </a:p>
                  </a:txBody>
                  <a:tcPr marL="91425" marR="91425" marT="91425" marB="91425">
                    <a:solidFill>
                      <a:srgbClr val="D9D9D9"/>
                    </a:solidFill>
                  </a:tcPr>
                </a:tc>
                <a:tc>
                  <a:txBody>
                    <a:bodyPr/>
                    <a:lstStyle/>
                    <a:p>
                      <a:pPr marL="0" lvl="0" indent="0" algn="l" rtl="0">
                        <a:spcBef>
                          <a:spcPts val="0"/>
                        </a:spcBef>
                        <a:spcAft>
                          <a:spcPts val="0"/>
                        </a:spcAft>
                        <a:buNone/>
                      </a:pPr>
                      <a:r>
                        <a:rPr lang="en-US" sz="1500" b="1" dirty="0">
                          <a:latin typeface="+mn-lt"/>
                          <a:cs typeface="Arial" panose="020B0604020202020204" pitchFamily="34" charset="0"/>
                        </a:rPr>
                        <a:t>11.11.2022 3 PM</a:t>
                      </a:r>
                      <a:endParaRPr sz="1500" b="1" dirty="0">
                        <a:latin typeface="+mn-lt"/>
                        <a:cs typeface="Arial" panose="020B0604020202020204" pitchFamily="34" charset="0"/>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500" b="1">
                          <a:latin typeface="+mn-lt"/>
                          <a:cs typeface="Arial" panose="020B0604020202020204" pitchFamily="34" charset="0"/>
                        </a:rPr>
                        <a:t>Location</a:t>
                      </a:r>
                      <a:endParaRPr sz="1500" b="1">
                        <a:latin typeface="+mn-lt"/>
                        <a:cs typeface="Arial" panose="020B0604020202020204" pitchFamily="34" charset="0"/>
                      </a:endParaRPr>
                    </a:p>
                  </a:txBody>
                  <a:tcPr marL="91425" marR="91425" marT="91425" marB="91425">
                    <a:solidFill>
                      <a:srgbClr val="D9D9D9"/>
                    </a:solidFill>
                  </a:tcPr>
                </a:tc>
                <a:tc>
                  <a:txBody>
                    <a:bodyPr/>
                    <a:lstStyle/>
                    <a:p>
                      <a:pPr marL="0" lvl="0" indent="0" algn="l" rtl="0">
                        <a:spcBef>
                          <a:spcPts val="0"/>
                        </a:spcBef>
                        <a:spcAft>
                          <a:spcPts val="0"/>
                        </a:spcAft>
                        <a:buNone/>
                      </a:pPr>
                      <a:r>
                        <a:rPr lang="en-US" sz="1500" b="1">
                          <a:latin typeface="+mn-lt"/>
                          <a:cs typeface="Arial" panose="020B0604020202020204" pitchFamily="34" charset="0"/>
                        </a:rPr>
                        <a:t>13626 S 525 W, Romney, IN 47981</a:t>
                      </a:r>
                      <a:endParaRPr sz="1500" b="1">
                        <a:latin typeface="+mn-lt"/>
                        <a:cs typeface="Arial" panose="020B0604020202020204" pitchFamily="34" charset="0"/>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500" b="1">
                          <a:latin typeface="+mn-lt"/>
                          <a:cs typeface="Arial" panose="020B0604020202020204" pitchFamily="34" charset="0"/>
                        </a:rPr>
                        <a:t>Temperature</a:t>
                      </a:r>
                      <a:endParaRPr sz="1500" b="1">
                        <a:latin typeface="+mn-lt"/>
                        <a:cs typeface="Arial" panose="020B0604020202020204" pitchFamily="34" charset="0"/>
                      </a:endParaRPr>
                    </a:p>
                  </a:txBody>
                  <a:tcPr marL="91425" marR="91425" marT="91425" marB="91425">
                    <a:solidFill>
                      <a:srgbClr val="D9D9D9"/>
                    </a:solidFill>
                  </a:tcPr>
                </a:tc>
                <a:tc>
                  <a:txBody>
                    <a:bodyPr/>
                    <a:lstStyle/>
                    <a:p>
                      <a:pPr marL="0" lvl="0" indent="0" algn="l" rtl="0">
                        <a:spcBef>
                          <a:spcPts val="0"/>
                        </a:spcBef>
                        <a:spcAft>
                          <a:spcPts val="0"/>
                        </a:spcAft>
                        <a:buNone/>
                      </a:pPr>
                      <a:r>
                        <a:rPr lang="en-US" sz="1500" b="1">
                          <a:latin typeface="+mn-lt"/>
                          <a:cs typeface="Arial" panose="020B0604020202020204" pitchFamily="34" charset="0"/>
                        </a:rPr>
                        <a:t>7 °C</a:t>
                      </a:r>
                      <a:endParaRPr sz="1500" b="1">
                        <a:latin typeface="+mn-lt"/>
                        <a:cs typeface="Arial" panose="020B0604020202020204" pitchFamily="34" charset="0"/>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500" b="1">
                          <a:latin typeface="+mn-lt"/>
                          <a:cs typeface="Arial" panose="020B0604020202020204" pitchFamily="34" charset="0"/>
                        </a:rPr>
                        <a:t>Wind velocity</a:t>
                      </a:r>
                      <a:endParaRPr sz="1500" b="1">
                        <a:latin typeface="+mn-lt"/>
                        <a:cs typeface="Arial" panose="020B0604020202020204" pitchFamily="34" charset="0"/>
                      </a:endParaRPr>
                    </a:p>
                  </a:txBody>
                  <a:tcPr marL="91425" marR="91425" marT="91425" marB="91425">
                    <a:solidFill>
                      <a:srgbClr val="D9D9D9"/>
                    </a:solidFill>
                  </a:tcPr>
                </a:tc>
                <a:tc>
                  <a:txBody>
                    <a:bodyPr/>
                    <a:lstStyle/>
                    <a:p>
                      <a:pPr marL="0" lvl="0" indent="0" algn="l" rtl="0">
                        <a:spcBef>
                          <a:spcPts val="0"/>
                        </a:spcBef>
                        <a:spcAft>
                          <a:spcPts val="0"/>
                        </a:spcAft>
                        <a:buNone/>
                      </a:pPr>
                      <a:r>
                        <a:rPr lang="en-US" sz="1500" b="1" dirty="0">
                          <a:latin typeface="+mn-lt"/>
                          <a:cs typeface="Arial" panose="020B0604020202020204" pitchFamily="34" charset="0"/>
                        </a:rPr>
                        <a:t>Southeast 21 km/h</a:t>
                      </a:r>
                      <a:endParaRPr sz="1500" b="1" dirty="0">
                        <a:latin typeface="+mn-lt"/>
                        <a:cs typeface="Arial" panose="020B0604020202020204" pitchFamily="34" charset="0"/>
                      </a:endParaRPr>
                    </a:p>
                  </a:txBody>
                  <a:tcPr marL="91425" marR="91425" marT="91425" marB="91425"/>
                </a:tc>
                <a:extLst>
                  <a:ext uri="{0D108BD9-81ED-4DB2-BD59-A6C34878D82A}">
                    <a16:rowId xmlns:a16="http://schemas.microsoft.com/office/drawing/2014/main" val="10003"/>
                  </a:ext>
                </a:extLst>
              </a:tr>
            </a:tbl>
          </a:graphicData>
        </a:graphic>
      </p:graphicFrame>
      <p:pic>
        <p:nvPicPr>
          <p:cNvPr id="6" name="Google Shape;582;g1ab7cffbad9_1_60">
            <a:extLst>
              <a:ext uri="{FF2B5EF4-FFF2-40B4-BE49-F238E27FC236}">
                <a16:creationId xmlns:a16="http://schemas.microsoft.com/office/drawing/2014/main" id="{49B835CF-E460-3D6C-BE07-DE965196C224}"/>
              </a:ext>
            </a:extLst>
          </p:cNvPr>
          <p:cNvPicPr preferRelativeResize="0"/>
          <p:nvPr/>
        </p:nvPicPr>
        <p:blipFill rotWithShape="1">
          <a:blip r:embed="rId3">
            <a:alphaModFix/>
          </a:blip>
          <a:srcRect t="20246" b="22103"/>
          <a:stretch/>
        </p:blipFill>
        <p:spPr>
          <a:xfrm rot="-5400000">
            <a:off x="5234334" y="951750"/>
            <a:ext cx="3240000" cy="3240000"/>
          </a:xfrm>
          <a:prstGeom prst="rect">
            <a:avLst/>
          </a:prstGeom>
          <a:noFill/>
          <a:ln>
            <a:noFill/>
          </a:ln>
        </p:spPr>
      </p:pic>
      <p:sp>
        <p:nvSpPr>
          <p:cNvPr id="7" name="Google Shape;581;g1ab7cffbad9_1_60">
            <a:extLst>
              <a:ext uri="{FF2B5EF4-FFF2-40B4-BE49-F238E27FC236}">
                <a16:creationId xmlns:a16="http://schemas.microsoft.com/office/drawing/2014/main" id="{521B2DE2-E99D-BC3B-A0BF-640B776A1A07}"/>
              </a:ext>
            </a:extLst>
          </p:cNvPr>
          <p:cNvSpPr txBox="1"/>
          <p:nvPr/>
        </p:nvSpPr>
        <p:spPr>
          <a:xfrm>
            <a:off x="1453910" y="1185240"/>
            <a:ext cx="231648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dirty="0">
                <a:latin typeface="+mj-lt"/>
                <a:ea typeface="Libre Franklin"/>
                <a:cs typeface="Libre Franklin"/>
                <a:sym typeface="Libre Franklin"/>
              </a:rPr>
              <a:t>1st </a:t>
            </a:r>
            <a:r>
              <a:rPr lang="en-US" b="1" dirty="0">
                <a:latin typeface="+mj-lt"/>
                <a:ea typeface="Libre Franklin"/>
                <a:cs typeface="Libre Franklin"/>
                <a:sym typeface="Libre Franklin"/>
              </a:rPr>
              <a:t>Outdoor</a:t>
            </a:r>
            <a:r>
              <a:rPr lang="en-US" sz="1700" b="1" dirty="0">
                <a:latin typeface="+mj-lt"/>
                <a:ea typeface="Libre Franklin"/>
                <a:cs typeface="Libre Franklin"/>
                <a:sym typeface="Libre Franklin"/>
              </a:rPr>
              <a:t> Test</a:t>
            </a:r>
            <a:endParaRPr sz="1700" b="1" dirty="0">
              <a:latin typeface="+mj-lt"/>
              <a:ea typeface="Libre Franklin"/>
              <a:cs typeface="Libre Franklin"/>
              <a:sym typeface="Libre Franklin"/>
            </a:endParaRPr>
          </a:p>
        </p:txBody>
      </p:sp>
    </p:spTree>
    <p:extLst>
      <p:ext uri="{BB962C8B-B14F-4D97-AF65-F5344CB8AC3E}">
        <p14:creationId xmlns:p14="http://schemas.microsoft.com/office/powerpoint/2010/main" val="3750575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Experiments</a:t>
            </a:r>
            <a:endParaRPr lang="en-US" dirty="0"/>
          </a:p>
        </p:txBody>
      </p:sp>
      <p:sp>
        <p:nvSpPr>
          <p:cNvPr id="7" name="Google Shape;581;g1ab7cffbad9_1_60">
            <a:extLst>
              <a:ext uri="{FF2B5EF4-FFF2-40B4-BE49-F238E27FC236}">
                <a16:creationId xmlns:a16="http://schemas.microsoft.com/office/drawing/2014/main" id="{521B2DE2-E99D-BC3B-A0BF-640B776A1A07}"/>
              </a:ext>
            </a:extLst>
          </p:cNvPr>
          <p:cNvSpPr txBox="1"/>
          <p:nvPr/>
        </p:nvSpPr>
        <p:spPr>
          <a:xfrm>
            <a:off x="589752" y="951603"/>
            <a:ext cx="231648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mj-lt"/>
                <a:ea typeface="Libre Franklin"/>
                <a:cs typeface="Libre Franklin"/>
                <a:sym typeface="Libre Franklin"/>
              </a:rPr>
              <a:t>Need to supplement</a:t>
            </a:r>
            <a:endParaRPr b="1" dirty="0">
              <a:latin typeface="+mj-lt"/>
              <a:ea typeface="Libre Franklin"/>
              <a:cs typeface="Libre Franklin"/>
              <a:sym typeface="Libre Franklin"/>
            </a:endParaRPr>
          </a:p>
        </p:txBody>
      </p:sp>
      <p:sp>
        <p:nvSpPr>
          <p:cNvPr id="2" name="Google Shape;631;g1ab7cffbad9_1_113">
            <a:extLst>
              <a:ext uri="{FF2B5EF4-FFF2-40B4-BE49-F238E27FC236}">
                <a16:creationId xmlns:a16="http://schemas.microsoft.com/office/drawing/2014/main" id="{5D47F9F3-4B9F-29BA-38CD-D3BF1361A055}"/>
              </a:ext>
            </a:extLst>
          </p:cNvPr>
          <p:cNvSpPr txBox="1"/>
          <p:nvPr/>
        </p:nvSpPr>
        <p:spPr>
          <a:xfrm>
            <a:off x="492792" y="2037491"/>
            <a:ext cx="8651208" cy="2154406"/>
          </a:xfrm>
          <a:prstGeom prst="rect">
            <a:avLst/>
          </a:prstGeom>
          <a:noFill/>
          <a:ln>
            <a:noFill/>
          </a:ln>
        </p:spPr>
        <p:txBody>
          <a:bodyPr spcFirstLastPara="1" wrap="square" lIns="91425" tIns="91425" rIns="91425" bIns="91425" anchor="t" anchorCtr="0">
            <a:spAutoFit/>
          </a:bodyPr>
          <a:lstStyle/>
          <a:p>
            <a:pPr marL="457200" lvl="0" indent="-457200" algn="l" rtl="0">
              <a:lnSpc>
                <a:spcPct val="200000"/>
              </a:lnSpc>
              <a:spcBef>
                <a:spcPts val="0"/>
              </a:spcBef>
              <a:spcAft>
                <a:spcPts val="0"/>
              </a:spcAft>
              <a:buAutoNum type="arabicPeriod"/>
            </a:pPr>
            <a:r>
              <a:rPr lang="en-US" sz="1600" b="1" dirty="0">
                <a:latin typeface="+mj-lt"/>
                <a:ea typeface="Libre Franklin Medium"/>
                <a:cs typeface="Arial" panose="020B0604020202020204" pitchFamily="34" charset="0"/>
                <a:sym typeface="Libre Franklin Medium"/>
              </a:rPr>
              <a:t>Control light and environment where the </a:t>
            </a:r>
            <a:r>
              <a:rPr lang="en-US" sz="1600" b="1" dirty="0">
                <a:solidFill>
                  <a:srgbClr val="C00000"/>
                </a:solidFill>
                <a:latin typeface="+mj-lt"/>
                <a:ea typeface="Libre Franklin Medium"/>
                <a:cs typeface="Arial" panose="020B0604020202020204" pitchFamily="34" charset="0"/>
                <a:sym typeface="Libre Franklin Medium"/>
              </a:rPr>
              <a:t>edge detection works accurately</a:t>
            </a:r>
          </a:p>
          <a:p>
            <a:pPr marL="457200" lvl="0" indent="-457200" algn="l" rtl="0">
              <a:lnSpc>
                <a:spcPct val="200000"/>
              </a:lnSpc>
              <a:spcBef>
                <a:spcPts val="0"/>
              </a:spcBef>
              <a:spcAft>
                <a:spcPts val="0"/>
              </a:spcAft>
              <a:buAutoNum type="arabicPeriod"/>
            </a:pPr>
            <a:endParaRPr lang="en-US" sz="1600" b="1" dirty="0">
              <a:latin typeface="+mj-lt"/>
              <a:ea typeface="Libre Franklin Medium"/>
              <a:cs typeface="Arial" panose="020B0604020202020204" pitchFamily="34" charset="0"/>
              <a:sym typeface="Libre Franklin Medium"/>
            </a:endParaRPr>
          </a:p>
          <a:p>
            <a:pPr marL="457200" lvl="0" indent="-457200" algn="l" rtl="0">
              <a:lnSpc>
                <a:spcPct val="200000"/>
              </a:lnSpc>
              <a:spcBef>
                <a:spcPts val="0"/>
              </a:spcBef>
              <a:spcAft>
                <a:spcPts val="0"/>
              </a:spcAft>
              <a:buAutoNum type="arabicPeriod"/>
            </a:pPr>
            <a:r>
              <a:rPr lang="en-US" sz="1600" b="1" dirty="0">
                <a:latin typeface="+mj-lt"/>
                <a:ea typeface="Libre Franklin Medium"/>
                <a:cs typeface="Arial" panose="020B0604020202020204" pitchFamily="34" charset="0"/>
                <a:sym typeface="Libre Franklin Medium"/>
              </a:rPr>
              <a:t>Collect more gun sound dataset using silencer </a:t>
            </a:r>
            <a:r>
              <a:rPr lang="en-US" sz="1600" b="1" dirty="0">
                <a:solidFill>
                  <a:srgbClr val="C00000"/>
                </a:solidFill>
                <a:latin typeface="+mj-lt"/>
                <a:ea typeface="Libre Franklin Medium"/>
                <a:cs typeface="Arial" panose="020B0604020202020204" pitchFamily="34" charset="0"/>
                <a:sym typeface="Libre Franklin Medium"/>
              </a:rPr>
              <a:t>to increase the accuracy </a:t>
            </a:r>
            <a:r>
              <a:rPr lang="en-US" sz="1600" b="1" dirty="0">
                <a:latin typeface="+mj-lt"/>
                <a:ea typeface="Libre Franklin Medium"/>
                <a:cs typeface="Arial" panose="020B0604020202020204" pitchFamily="34" charset="0"/>
                <a:sym typeface="Libre Franklin Medium"/>
              </a:rPr>
              <a:t>of sound detection</a:t>
            </a:r>
          </a:p>
          <a:p>
            <a:br>
              <a:rPr lang="en-US" altLang="ko-KR" sz="1600" b="1" dirty="0">
                <a:latin typeface="+mj-lt"/>
                <a:cs typeface="Arial" panose="020B0604020202020204" pitchFamily="34" charset="0"/>
              </a:rPr>
            </a:br>
            <a:endParaRPr sz="1600" b="1" dirty="0">
              <a:latin typeface="+mj-lt"/>
              <a:ea typeface="Libre Franklin Medium"/>
              <a:cs typeface="Arial" panose="020B0604020202020204" pitchFamily="34" charset="0"/>
              <a:sym typeface="Libre Franklin Medium"/>
            </a:endParaRPr>
          </a:p>
        </p:txBody>
      </p:sp>
    </p:spTree>
    <p:extLst>
      <p:ext uri="{BB962C8B-B14F-4D97-AF65-F5344CB8AC3E}">
        <p14:creationId xmlns:p14="http://schemas.microsoft.com/office/powerpoint/2010/main" val="3431794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Experiments</a:t>
            </a:r>
            <a:endParaRPr lang="en-US" dirty="0"/>
          </a:p>
        </p:txBody>
      </p:sp>
      <p:graphicFrame>
        <p:nvGraphicFramePr>
          <p:cNvPr id="3" name="Google Shape;580;g1ab7cffbad9_1_60">
            <a:extLst>
              <a:ext uri="{FF2B5EF4-FFF2-40B4-BE49-F238E27FC236}">
                <a16:creationId xmlns:a16="http://schemas.microsoft.com/office/drawing/2014/main" id="{DEB20AF4-F0B7-117A-AB77-0DDA9A5D6D16}"/>
              </a:ext>
            </a:extLst>
          </p:cNvPr>
          <p:cNvGraphicFramePr/>
          <p:nvPr>
            <p:extLst>
              <p:ext uri="{D42A27DB-BD31-4B8C-83A1-F6EECF244321}">
                <p14:modId xmlns:p14="http://schemas.microsoft.com/office/powerpoint/2010/main" val="3185083595"/>
              </p:ext>
            </p:extLst>
          </p:nvPr>
        </p:nvGraphicFramePr>
        <p:xfrm>
          <a:off x="394300" y="1779330"/>
          <a:ext cx="4435700" cy="1645800"/>
        </p:xfrm>
        <a:graphic>
          <a:graphicData uri="http://schemas.openxmlformats.org/drawingml/2006/table">
            <a:tbl>
              <a:tblPr>
                <a:noFill/>
              </a:tblPr>
              <a:tblGrid>
                <a:gridCol w="1345450">
                  <a:extLst>
                    <a:ext uri="{9D8B030D-6E8A-4147-A177-3AD203B41FA5}">
                      <a16:colId xmlns:a16="http://schemas.microsoft.com/office/drawing/2014/main" val="20000"/>
                    </a:ext>
                  </a:extLst>
                </a:gridCol>
                <a:gridCol w="30902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500" b="1">
                          <a:latin typeface="+mn-lt"/>
                          <a:cs typeface="Arial" panose="020B0604020202020204" pitchFamily="34" charset="0"/>
                        </a:rPr>
                        <a:t>Date &amp; Time</a:t>
                      </a:r>
                      <a:endParaRPr sz="1500" b="1">
                        <a:latin typeface="+mn-lt"/>
                        <a:cs typeface="Arial" panose="020B0604020202020204" pitchFamily="34" charset="0"/>
                      </a:endParaRPr>
                    </a:p>
                  </a:txBody>
                  <a:tcPr marL="91425" marR="91425" marT="91425" marB="91425">
                    <a:solidFill>
                      <a:srgbClr val="D9D9D9"/>
                    </a:solidFill>
                  </a:tcPr>
                </a:tc>
                <a:tc>
                  <a:txBody>
                    <a:bodyPr/>
                    <a:lstStyle/>
                    <a:p>
                      <a:pPr marL="0" lvl="0" indent="0" algn="l" rtl="0">
                        <a:spcBef>
                          <a:spcPts val="0"/>
                        </a:spcBef>
                        <a:spcAft>
                          <a:spcPts val="0"/>
                        </a:spcAft>
                        <a:buNone/>
                      </a:pPr>
                      <a:r>
                        <a:rPr lang="en-US" sz="1500" b="1" dirty="0">
                          <a:latin typeface="+mn-lt"/>
                          <a:cs typeface="Arial" panose="020B0604020202020204" pitchFamily="34" charset="0"/>
                        </a:rPr>
                        <a:t>12.09.2022 1 PM</a:t>
                      </a:r>
                      <a:endParaRPr sz="1500" b="1" dirty="0">
                        <a:latin typeface="+mn-lt"/>
                        <a:cs typeface="Arial" panose="020B0604020202020204" pitchFamily="34" charset="0"/>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500" b="1">
                          <a:latin typeface="+mn-lt"/>
                          <a:cs typeface="Arial" panose="020B0604020202020204" pitchFamily="34" charset="0"/>
                        </a:rPr>
                        <a:t>Location</a:t>
                      </a:r>
                      <a:endParaRPr sz="1500" b="1">
                        <a:latin typeface="+mn-lt"/>
                        <a:cs typeface="Arial" panose="020B0604020202020204" pitchFamily="34" charset="0"/>
                      </a:endParaRPr>
                    </a:p>
                  </a:txBody>
                  <a:tcPr marL="91425" marR="91425" marT="91425" marB="91425">
                    <a:solidFill>
                      <a:srgbClr val="D9D9D9"/>
                    </a:solidFill>
                  </a:tcPr>
                </a:tc>
                <a:tc>
                  <a:txBody>
                    <a:bodyPr/>
                    <a:lstStyle/>
                    <a:p>
                      <a:pPr marL="0" lvl="0" indent="0" algn="l" rtl="0">
                        <a:spcBef>
                          <a:spcPts val="0"/>
                        </a:spcBef>
                        <a:spcAft>
                          <a:spcPts val="0"/>
                        </a:spcAft>
                        <a:buNone/>
                      </a:pPr>
                      <a:r>
                        <a:rPr lang="en-US" sz="1500" b="1">
                          <a:latin typeface="+mn-lt"/>
                          <a:cs typeface="Arial" panose="020B0604020202020204" pitchFamily="34" charset="0"/>
                        </a:rPr>
                        <a:t>13626 S 525 W, Romney, IN 47981</a:t>
                      </a:r>
                      <a:endParaRPr sz="1500" b="1">
                        <a:latin typeface="+mn-lt"/>
                        <a:cs typeface="Arial" panose="020B0604020202020204" pitchFamily="34" charset="0"/>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500" b="1">
                          <a:latin typeface="+mn-lt"/>
                          <a:cs typeface="Arial" panose="020B0604020202020204" pitchFamily="34" charset="0"/>
                        </a:rPr>
                        <a:t>Temperature</a:t>
                      </a:r>
                      <a:endParaRPr sz="1500" b="1">
                        <a:latin typeface="+mn-lt"/>
                        <a:cs typeface="Arial" panose="020B0604020202020204" pitchFamily="34" charset="0"/>
                      </a:endParaRPr>
                    </a:p>
                  </a:txBody>
                  <a:tcPr marL="91425" marR="91425" marT="91425" marB="91425">
                    <a:solidFill>
                      <a:srgbClr val="D9D9D9"/>
                    </a:solidFill>
                  </a:tcPr>
                </a:tc>
                <a:tc>
                  <a:txBody>
                    <a:bodyPr/>
                    <a:lstStyle/>
                    <a:p>
                      <a:pPr marL="0" lvl="0" indent="0" algn="l" rtl="0">
                        <a:spcBef>
                          <a:spcPts val="0"/>
                        </a:spcBef>
                        <a:spcAft>
                          <a:spcPts val="0"/>
                        </a:spcAft>
                        <a:buNone/>
                      </a:pPr>
                      <a:r>
                        <a:rPr lang="en-US" sz="1500" b="1" dirty="0">
                          <a:latin typeface="+mn-lt"/>
                          <a:cs typeface="Arial" panose="020B0604020202020204" pitchFamily="34" charset="0"/>
                        </a:rPr>
                        <a:t>4 °C</a:t>
                      </a:r>
                      <a:endParaRPr sz="1500" b="1" dirty="0">
                        <a:latin typeface="+mn-lt"/>
                        <a:cs typeface="Arial" panose="020B0604020202020204" pitchFamily="34" charset="0"/>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500" b="1">
                          <a:latin typeface="+mn-lt"/>
                          <a:cs typeface="Arial" panose="020B0604020202020204" pitchFamily="34" charset="0"/>
                        </a:rPr>
                        <a:t>Wind velocity</a:t>
                      </a:r>
                      <a:endParaRPr sz="1500" b="1">
                        <a:latin typeface="+mn-lt"/>
                        <a:cs typeface="Arial" panose="020B0604020202020204" pitchFamily="34" charset="0"/>
                      </a:endParaRPr>
                    </a:p>
                  </a:txBody>
                  <a:tcPr marL="91425" marR="91425" marT="91425" marB="91425">
                    <a:solidFill>
                      <a:srgbClr val="D9D9D9"/>
                    </a:solidFill>
                  </a:tcPr>
                </a:tc>
                <a:tc>
                  <a:txBody>
                    <a:bodyPr/>
                    <a:lstStyle/>
                    <a:p>
                      <a:pPr marL="0" lvl="0" indent="0" algn="l" rtl="0">
                        <a:spcBef>
                          <a:spcPts val="0"/>
                        </a:spcBef>
                        <a:spcAft>
                          <a:spcPts val="0"/>
                        </a:spcAft>
                        <a:buNone/>
                      </a:pPr>
                      <a:r>
                        <a:rPr lang="en-US" sz="1500" b="1" dirty="0">
                          <a:latin typeface="+mn-lt"/>
                          <a:cs typeface="Arial" panose="020B0604020202020204" pitchFamily="34" charset="0"/>
                        </a:rPr>
                        <a:t>East 13 km/h</a:t>
                      </a:r>
                      <a:endParaRPr sz="1500" b="1" dirty="0">
                        <a:latin typeface="+mn-lt"/>
                        <a:cs typeface="Arial" panose="020B0604020202020204" pitchFamily="34" charset="0"/>
                      </a:endParaRPr>
                    </a:p>
                  </a:txBody>
                  <a:tcPr marL="91425" marR="91425" marT="91425" marB="91425"/>
                </a:tc>
                <a:extLst>
                  <a:ext uri="{0D108BD9-81ED-4DB2-BD59-A6C34878D82A}">
                    <a16:rowId xmlns:a16="http://schemas.microsoft.com/office/drawing/2014/main" val="10003"/>
                  </a:ext>
                </a:extLst>
              </a:tr>
            </a:tbl>
          </a:graphicData>
        </a:graphic>
      </p:graphicFrame>
      <p:sp>
        <p:nvSpPr>
          <p:cNvPr id="4" name="Google Shape;581;g1ab7cffbad9_1_60">
            <a:extLst>
              <a:ext uri="{FF2B5EF4-FFF2-40B4-BE49-F238E27FC236}">
                <a16:creationId xmlns:a16="http://schemas.microsoft.com/office/drawing/2014/main" id="{FF98E63F-3936-15E1-D7E4-CF4716CD5410}"/>
              </a:ext>
            </a:extLst>
          </p:cNvPr>
          <p:cNvSpPr txBox="1"/>
          <p:nvPr/>
        </p:nvSpPr>
        <p:spPr>
          <a:xfrm>
            <a:off x="1453910" y="1212380"/>
            <a:ext cx="231648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mj-lt"/>
                <a:ea typeface="Libre Franklin"/>
                <a:cs typeface="Libre Franklin"/>
                <a:sym typeface="Libre Franklin"/>
              </a:rPr>
              <a:t>2nd Outdoor Test</a:t>
            </a:r>
            <a:endParaRPr b="1" dirty="0">
              <a:latin typeface="+mj-lt"/>
              <a:ea typeface="Libre Franklin"/>
              <a:cs typeface="Libre Franklin"/>
              <a:sym typeface="Libre Franklin"/>
            </a:endParaRPr>
          </a:p>
        </p:txBody>
      </p:sp>
      <p:pic>
        <p:nvPicPr>
          <p:cNvPr id="6" name="Google Shape;582;g1ab7cffbad9_1_60">
            <a:extLst>
              <a:ext uri="{FF2B5EF4-FFF2-40B4-BE49-F238E27FC236}">
                <a16:creationId xmlns:a16="http://schemas.microsoft.com/office/drawing/2014/main" id="{49B835CF-E460-3D6C-BE07-DE965196C224}"/>
              </a:ext>
            </a:extLst>
          </p:cNvPr>
          <p:cNvPicPr preferRelativeResize="0"/>
          <p:nvPr/>
        </p:nvPicPr>
        <p:blipFill rotWithShape="1">
          <a:blip r:embed="rId3">
            <a:alphaModFix/>
          </a:blip>
          <a:srcRect t="20246" b="22103"/>
          <a:stretch/>
        </p:blipFill>
        <p:spPr>
          <a:xfrm rot="-5400000">
            <a:off x="5234334" y="951750"/>
            <a:ext cx="3240000" cy="3240000"/>
          </a:xfrm>
          <a:prstGeom prst="rect">
            <a:avLst/>
          </a:prstGeom>
          <a:noFill/>
          <a:ln>
            <a:noFill/>
          </a:ln>
        </p:spPr>
      </p:pic>
      <p:pic>
        <p:nvPicPr>
          <p:cNvPr id="2" name="Google Shape;591;g1ab7cffbad9_1_103">
            <a:extLst>
              <a:ext uri="{FF2B5EF4-FFF2-40B4-BE49-F238E27FC236}">
                <a16:creationId xmlns:a16="http://schemas.microsoft.com/office/drawing/2014/main" id="{A2E0B0DB-F9E3-2EA5-56E7-BE559C75A534}"/>
              </a:ext>
            </a:extLst>
          </p:cNvPr>
          <p:cNvPicPr preferRelativeResize="0"/>
          <p:nvPr/>
        </p:nvPicPr>
        <p:blipFill rotWithShape="1">
          <a:blip r:embed="rId4">
            <a:alphaModFix/>
          </a:blip>
          <a:srcRect t="25841" b="16604"/>
          <a:stretch/>
        </p:blipFill>
        <p:spPr>
          <a:xfrm rot="-5400000">
            <a:off x="5234334" y="951750"/>
            <a:ext cx="3240000" cy="3240000"/>
          </a:xfrm>
          <a:prstGeom prst="rect">
            <a:avLst/>
          </a:prstGeom>
          <a:noFill/>
          <a:ln>
            <a:noFill/>
          </a:ln>
        </p:spPr>
      </p:pic>
    </p:spTree>
    <p:extLst>
      <p:ext uri="{BB962C8B-B14F-4D97-AF65-F5344CB8AC3E}">
        <p14:creationId xmlns:p14="http://schemas.microsoft.com/office/powerpoint/2010/main" val="3559914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Experiments</a:t>
            </a:r>
            <a:endParaRPr lang="en-US" dirty="0"/>
          </a:p>
        </p:txBody>
      </p:sp>
      <p:pic>
        <p:nvPicPr>
          <p:cNvPr id="7" name="Google Shape;598;g1b51b6983dd_0_26">
            <a:extLst>
              <a:ext uri="{FF2B5EF4-FFF2-40B4-BE49-F238E27FC236}">
                <a16:creationId xmlns:a16="http://schemas.microsoft.com/office/drawing/2014/main" id="{B025A6C2-D5A0-344E-2D98-2132766A72FC}"/>
              </a:ext>
            </a:extLst>
          </p:cNvPr>
          <p:cNvPicPr preferRelativeResize="0"/>
          <p:nvPr/>
        </p:nvPicPr>
        <p:blipFill>
          <a:blip r:embed="rId3">
            <a:alphaModFix/>
          </a:blip>
          <a:stretch>
            <a:fillRect/>
          </a:stretch>
        </p:blipFill>
        <p:spPr>
          <a:xfrm>
            <a:off x="683537" y="1889262"/>
            <a:ext cx="2304000" cy="1728000"/>
          </a:xfrm>
          <a:prstGeom prst="rect">
            <a:avLst/>
          </a:prstGeom>
          <a:noFill/>
          <a:ln>
            <a:noFill/>
          </a:ln>
        </p:spPr>
      </p:pic>
      <p:pic>
        <p:nvPicPr>
          <p:cNvPr id="8" name="Google Shape;599;g1b51b6983dd_0_26">
            <a:extLst>
              <a:ext uri="{FF2B5EF4-FFF2-40B4-BE49-F238E27FC236}">
                <a16:creationId xmlns:a16="http://schemas.microsoft.com/office/drawing/2014/main" id="{DD3CA8BB-C39F-0389-538E-41E0637A397A}"/>
              </a:ext>
            </a:extLst>
          </p:cNvPr>
          <p:cNvPicPr preferRelativeResize="0"/>
          <p:nvPr/>
        </p:nvPicPr>
        <p:blipFill>
          <a:blip r:embed="rId4">
            <a:alphaModFix/>
          </a:blip>
          <a:stretch>
            <a:fillRect/>
          </a:stretch>
        </p:blipFill>
        <p:spPr>
          <a:xfrm>
            <a:off x="3200544" y="1889262"/>
            <a:ext cx="2304000" cy="1728000"/>
          </a:xfrm>
          <a:prstGeom prst="rect">
            <a:avLst/>
          </a:prstGeom>
          <a:noFill/>
          <a:ln>
            <a:noFill/>
          </a:ln>
        </p:spPr>
      </p:pic>
      <p:sp>
        <p:nvSpPr>
          <p:cNvPr id="2" name="TextBox 1">
            <a:extLst>
              <a:ext uri="{FF2B5EF4-FFF2-40B4-BE49-F238E27FC236}">
                <a16:creationId xmlns:a16="http://schemas.microsoft.com/office/drawing/2014/main" id="{C469316C-D88E-9EE5-B45C-7296396CF273}"/>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Extract the target image</a:t>
            </a:r>
          </a:p>
        </p:txBody>
      </p:sp>
      <p:pic>
        <p:nvPicPr>
          <p:cNvPr id="4" name="그림 3">
            <a:extLst>
              <a:ext uri="{FF2B5EF4-FFF2-40B4-BE49-F238E27FC236}">
                <a16:creationId xmlns:a16="http://schemas.microsoft.com/office/drawing/2014/main" id="{15A326DA-5562-B462-0E4A-ED104C09571D}"/>
              </a:ext>
            </a:extLst>
          </p:cNvPr>
          <p:cNvPicPr>
            <a:picLocks noChangeAspect="1"/>
          </p:cNvPicPr>
          <p:nvPr/>
        </p:nvPicPr>
        <p:blipFill>
          <a:blip r:embed="rId5"/>
          <a:stretch>
            <a:fillRect/>
          </a:stretch>
        </p:blipFill>
        <p:spPr>
          <a:xfrm>
            <a:off x="6486859" y="1889262"/>
            <a:ext cx="1973604" cy="1728000"/>
          </a:xfrm>
          <a:prstGeom prst="rect">
            <a:avLst/>
          </a:prstGeom>
        </p:spPr>
      </p:pic>
      <p:cxnSp>
        <p:nvCxnSpPr>
          <p:cNvPr id="6" name="직선 화살표 연결선 5">
            <a:extLst>
              <a:ext uri="{FF2B5EF4-FFF2-40B4-BE49-F238E27FC236}">
                <a16:creationId xmlns:a16="http://schemas.microsoft.com/office/drawing/2014/main" id="{98C03DF5-8B47-0A37-AD15-7DD0B4750795}"/>
              </a:ext>
            </a:extLst>
          </p:cNvPr>
          <p:cNvCxnSpPr>
            <a:cxnSpLocks/>
          </p:cNvCxnSpPr>
          <p:nvPr/>
        </p:nvCxnSpPr>
        <p:spPr>
          <a:xfrm>
            <a:off x="5688622" y="2760372"/>
            <a:ext cx="547202"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 name="Google Shape;644;g1b51b6983dd_0_26">
            <a:extLst>
              <a:ext uri="{FF2B5EF4-FFF2-40B4-BE49-F238E27FC236}">
                <a16:creationId xmlns:a16="http://schemas.microsoft.com/office/drawing/2014/main" id="{8FA2A3B0-F973-364C-104D-EF874B2E1F7F}"/>
              </a:ext>
            </a:extLst>
          </p:cNvPr>
          <p:cNvSpPr txBox="1"/>
          <p:nvPr/>
        </p:nvSpPr>
        <p:spPr>
          <a:xfrm>
            <a:off x="683537" y="3661446"/>
            <a:ext cx="23040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dirty="0">
                <a:latin typeface="+mj-lt"/>
                <a:ea typeface="Libre Franklin Medium"/>
                <a:cs typeface="Libre Franklin Medium"/>
                <a:sym typeface="Libre Franklin Medium"/>
              </a:rPr>
              <a:t>Original image</a:t>
            </a:r>
            <a:endParaRPr sz="1400" dirty="0">
              <a:latin typeface="+mj-lt"/>
              <a:ea typeface="Libre Franklin Medium"/>
              <a:cs typeface="Libre Franklin Medium"/>
              <a:sym typeface="Libre Franklin Medium"/>
            </a:endParaRPr>
          </a:p>
        </p:txBody>
      </p:sp>
      <p:sp>
        <p:nvSpPr>
          <p:cNvPr id="9" name="Google Shape;645;g1b51b6983dd_0_26">
            <a:extLst>
              <a:ext uri="{FF2B5EF4-FFF2-40B4-BE49-F238E27FC236}">
                <a16:creationId xmlns:a16="http://schemas.microsoft.com/office/drawing/2014/main" id="{082B6A05-6906-0C63-2F3C-4D97B5D3A0B4}"/>
              </a:ext>
            </a:extLst>
          </p:cNvPr>
          <p:cNvSpPr txBox="1"/>
          <p:nvPr/>
        </p:nvSpPr>
        <p:spPr>
          <a:xfrm>
            <a:off x="3087015" y="3661445"/>
            <a:ext cx="2531058"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dirty="0">
                <a:latin typeface="+mj-lt"/>
                <a:ea typeface="Libre Franklin Medium"/>
                <a:cs typeface="Libre Franklin Medium"/>
                <a:sym typeface="Libre Franklin Medium"/>
              </a:rPr>
              <a:t>Canny edge detection</a:t>
            </a:r>
            <a:endParaRPr sz="1400" dirty="0">
              <a:latin typeface="+mj-lt"/>
              <a:ea typeface="Libre Franklin Medium"/>
              <a:cs typeface="Libre Franklin Medium"/>
              <a:sym typeface="Libre Franklin Medium"/>
            </a:endParaRPr>
          </a:p>
        </p:txBody>
      </p:sp>
      <p:sp>
        <p:nvSpPr>
          <p:cNvPr id="10" name="Google Shape;646;g1b51b6983dd_0_26">
            <a:extLst>
              <a:ext uri="{FF2B5EF4-FFF2-40B4-BE49-F238E27FC236}">
                <a16:creationId xmlns:a16="http://schemas.microsoft.com/office/drawing/2014/main" id="{675D9C18-D9CD-D366-8A6F-3B95F24E3AF8}"/>
              </a:ext>
            </a:extLst>
          </p:cNvPr>
          <p:cNvSpPr txBox="1"/>
          <p:nvPr/>
        </p:nvSpPr>
        <p:spPr>
          <a:xfrm>
            <a:off x="6450849" y="3661446"/>
            <a:ext cx="2009614"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dirty="0">
                <a:latin typeface="+mj-lt"/>
                <a:ea typeface="Libre Franklin Medium"/>
                <a:cs typeface="Libre Franklin Medium"/>
                <a:sym typeface="Libre Franklin Medium"/>
              </a:rPr>
              <a:t>Extracted image</a:t>
            </a:r>
            <a:endParaRPr sz="1400" dirty="0">
              <a:latin typeface="+mj-lt"/>
              <a:ea typeface="Libre Franklin Medium"/>
              <a:cs typeface="Libre Franklin Medium"/>
              <a:sym typeface="Libre Franklin Medium"/>
            </a:endParaRPr>
          </a:p>
        </p:txBody>
      </p:sp>
    </p:spTree>
    <p:extLst>
      <p:ext uri="{BB962C8B-B14F-4D97-AF65-F5344CB8AC3E}">
        <p14:creationId xmlns:p14="http://schemas.microsoft.com/office/powerpoint/2010/main" val="1682506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oogle Shape;328;g1806fcc96f9_1_22">
            <a:extLst>
              <a:ext uri="{FF2B5EF4-FFF2-40B4-BE49-F238E27FC236}">
                <a16:creationId xmlns:a16="http://schemas.microsoft.com/office/drawing/2014/main" id="{BFE0CCB0-C489-B741-95A7-ECD1C7BF56E2}"/>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Experiments</a:t>
            </a:r>
            <a:endParaRPr lang="en-US" dirty="0"/>
          </a:p>
        </p:txBody>
      </p:sp>
      <p:pic>
        <p:nvPicPr>
          <p:cNvPr id="2" name="Google Shape;606;g1b51b6983dd_0_42">
            <a:extLst>
              <a:ext uri="{FF2B5EF4-FFF2-40B4-BE49-F238E27FC236}">
                <a16:creationId xmlns:a16="http://schemas.microsoft.com/office/drawing/2014/main" id="{F5014736-626A-43CA-C053-6069D56913ED}"/>
              </a:ext>
            </a:extLst>
          </p:cNvPr>
          <p:cNvPicPr preferRelativeResize="0">
            <a:picLocks noChangeAspect="1"/>
          </p:cNvPicPr>
          <p:nvPr/>
        </p:nvPicPr>
        <p:blipFill>
          <a:blip r:embed="rId4">
            <a:alphaModFix/>
          </a:blip>
          <a:stretch>
            <a:fillRect/>
          </a:stretch>
        </p:blipFill>
        <p:spPr>
          <a:xfrm>
            <a:off x="1808510" y="1216985"/>
            <a:ext cx="2025000" cy="1620000"/>
          </a:xfrm>
          <a:prstGeom prst="rect">
            <a:avLst/>
          </a:prstGeom>
          <a:noFill/>
          <a:ln>
            <a:noFill/>
          </a:ln>
        </p:spPr>
      </p:pic>
      <p:pic>
        <p:nvPicPr>
          <p:cNvPr id="3" name="Google Shape;607;g1b51b6983dd_0_42">
            <a:extLst>
              <a:ext uri="{FF2B5EF4-FFF2-40B4-BE49-F238E27FC236}">
                <a16:creationId xmlns:a16="http://schemas.microsoft.com/office/drawing/2014/main" id="{F98A317E-247C-CA1D-F1FF-AECC05DD03F1}"/>
              </a:ext>
            </a:extLst>
          </p:cNvPr>
          <p:cNvPicPr preferRelativeResize="0">
            <a:picLocks noChangeAspect="1"/>
          </p:cNvPicPr>
          <p:nvPr/>
        </p:nvPicPr>
        <p:blipFill>
          <a:blip r:embed="rId5">
            <a:alphaModFix/>
          </a:blip>
          <a:stretch>
            <a:fillRect/>
          </a:stretch>
        </p:blipFill>
        <p:spPr>
          <a:xfrm>
            <a:off x="1808510" y="3111750"/>
            <a:ext cx="2025000" cy="1620000"/>
          </a:xfrm>
          <a:prstGeom prst="rect">
            <a:avLst/>
          </a:prstGeom>
          <a:noFill/>
          <a:ln>
            <a:noFill/>
          </a:ln>
        </p:spPr>
      </p:pic>
      <p:pic>
        <p:nvPicPr>
          <p:cNvPr id="4" name="Google Shape;608;g1b51b6983dd_0_42">
            <a:extLst>
              <a:ext uri="{FF2B5EF4-FFF2-40B4-BE49-F238E27FC236}">
                <a16:creationId xmlns:a16="http://schemas.microsoft.com/office/drawing/2014/main" id="{5767C83D-FDD1-5D80-7998-1A38FD0DF414}"/>
              </a:ext>
            </a:extLst>
          </p:cNvPr>
          <p:cNvPicPr preferRelativeResize="0"/>
          <p:nvPr/>
        </p:nvPicPr>
        <p:blipFill>
          <a:blip r:embed="rId6">
            <a:alphaModFix/>
          </a:blip>
          <a:stretch>
            <a:fillRect/>
          </a:stretch>
        </p:blipFill>
        <p:spPr>
          <a:xfrm>
            <a:off x="4772200" y="1221750"/>
            <a:ext cx="3600000" cy="2700000"/>
          </a:xfrm>
          <a:prstGeom prst="rect">
            <a:avLst/>
          </a:prstGeom>
          <a:noFill/>
          <a:ln>
            <a:noFill/>
          </a:ln>
        </p:spPr>
      </p:pic>
      <p:sp>
        <p:nvSpPr>
          <p:cNvPr id="6" name="TextBox 5">
            <a:extLst>
              <a:ext uri="{FF2B5EF4-FFF2-40B4-BE49-F238E27FC236}">
                <a16:creationId xmlns:a16="http://schemas.microsoft.com/office/drawing/2014/main" id="{00283810-287F-5ECF-EEA4-564751552F4C}"/>
              </a:ext>
            </a:extLst>
          </p:cNvPr>
          <p:cNvSpPr txBox="1"/>
          <p:nvPr/>
        </p:nvSpPr>
        <p:spPr>
          <a:xfrm>
            <a:off x="683537" y="740683"/>
            <a:ext cx="6998306" cy="351891"/>
          </a:xfrm>
          <a:prstGeom prst="rect">
            <a:avLst/>
          </a:prstGeom>
          <a:noFill/>
        </p:spPr>
        <p:txBody>
          <a:bodyPr wrap="square">
            <a:spAutoFit/>
          </a:bodyPr>
          <a:lstStyle/>
          <a:p>
            <a:pPr marL="0" lvl="0" indent="0" algn="l" rtl="0">
              <a:lnSpc>
                <a:spcPct val="115000"/>
              </a:lnSpc>
              <a:spcBef>
                <a:spcPts val="800"/>
              </a:spcBef>
              <a:spcAft>
                <a:spcPts val="0"/>
              </a:spcAft>
              <a:buNone/>
            </a:pPr>
            <a:r>
              <a:rPr lang="en-US" altLang="ko-KR" sz="1600" b="1" i="1" dirty="0">
                <a:solidFill>
                  <a:schemeClr val="dk2"/>
                </a:solidFill>
                <a:latin typeface="+mj-lt"/>
              </a:rPr>
              <a:t>When the gunshot is occurred</a:t>
            </a:r>
          </a:p>
        </p:txBody>
      </p:sp>
      <p:sp>
        <p:nvSpPr>
          <p:cNvPr id="7" name="Google Shape;660;g1b51b6983dd_0_42">
            <a:extLst>
              <a:ext uri="{FF2B5EF4-FFF2-40B4-BE49-F238E27FC236}">
                <a16:creationId xmlns:a16="http://schemas.microsoft.com/office/drawing/2014/main" id="{1223A99B-94DC-8643-3F1A-F44307368346}"/>
              </a:ext>
            </a:extLst>
          </p:cNvPr>
          <p:cNvSpPr/>
          <p:nvPr/>
        </p:nvSpPr>
        <p:spPr>
          <a:xfrm>
            <a:off x="6317900" y="2421736"/>
            <a:ext cx="505500" cy="480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661;g1b51b6983dd_0_42">
            <a:extLst>
              <a:ext uri="{FF2B5EF4-FFF2-40B4-BE49-F238E27FC236}">
                <a16:creationId xmlns:a16="http://schemas.microsoft.com/office/drawing/2014/main" id="{9DEC2575-AFEE-059D-D3BE-85BBACF1C979}"/>
              </a:ext>
            </a:extLst>
          </p:cNvPr>
          <p:cNvCxnSpPr>
            <a:endCxn id="7" idx="4"/>
          </p:cNvCxnSpPr>
          <p:nvPr/>
        </p:nvCxnSpPr>
        <p:spPr>
          <a:xfrm rot="10800000">
            <a:off x="6570662" y="2902536"/>
            <a:ext cx="28500" cy="1274700"/>
          </a:xfrm>
          <a:prstGeom prst="straightConnector1">
            <a:avLst/>
          </a:prstGeom>
          <a:noFill/>
          <a:ln w="28575" cap="flat" cmpd="sng">
            <a:solidFill>
              <a:srgbClr val="FF0000"/>
            </a:solidFill>
            <a:prstDash val="solid"/>
            <a:round/>
            <a:headEnd type="none" w="med" len="med"/>
            <a:tailEnd type="triangle" w="med" len="med"/>
          </a:ln>
        </p:spPr>
      </p:cxnSp>
      <p:sp>
        <p:nvSpPr>
          <p:cNvPr id="12" name="TextBox 11">
            <a:extLst>
              <a:ext uri="{FF2B5EF4-FFF2-40B4-BE49-F238E27FC236}">
                <a16:creationId xmlns:a16="http://schemas.microsoft.com/office/drawing/2014/main" id="{FFC2748C-04A4-97E5-899D-8CCD718E8D22}"/>
              </a:ext>
            </a:extLst>
          </p:cNvPr>
          <p:cNvSpPr txBox="1"/>
          <p:nvPr/>
        </p:nvSpPr>
        <p:spPr>
          <a:xfrm>
            <a:off x="5356062" y="4177236"/>
            <a:ext cx="2486199" cy="338554"/>
          </a:xfrm>
          <a:prstGeom prst="rect">
            <a:avLst/>
          </a:prstGeom>
          <a:noFill/>
        </p:spPr>
        <p:txBody>
          <a:bodyPr wrap="square">
            <a:spAutoFit/>
          </a:bodyPr>
          <a:lstStyle/>
          <a:p>
            <a:pPr marL="0" lvl="0" indent="0" algn="ctr" rtl="0">
              <a:spcBef>
                <a:spcPts val="0"/>
              </a:spcBef>
              <a:spcAft>
                <a:spcPts val="0"/>
              </a:spcAft>
              <a:buNone/>
            </a:pPr>
            <a:r>
              <a:rPr lang="en-US" altLang="ko-KR" sz="1600" dirty="0">
                <a:latin typeface="+mj-lt"/>
                <a:ea typeface="Libre Franklin Medium"/>
                <a:cs typeface="Libre Franklin Medium"/>
                <a:sym typeface="Libre Franklin Medium"/>
              </a:rPr>
              <a:t>changed pixel</a:t>
            </a:r>
          </a:p>
        </p:txBody>
      </p:sp>
      <p:sp>
        <p:nvSpPr>
          <p:cNvPr id="13" name="Google Shape;500;g1806fcc96f9_3_317">
            <a:extLst>
              <a:ext uri="{FF2B5EF4-FFF2-40B4-BE49-F238E27FC236}">
                <a16:creationId xmlns:a16="http://schemas.microsoft.com/office/drawing/2014/main" id="{9F0AF212-26DC-0545-AEC1-2E832D6603EA}"/>
              </a:ext>
            </a:extLst>
          </p:cNvPr>
          <p:cNvSpPr txBox="1"/>
          <p:nvPr/>
        </p:nvSpPr>
        <p:spPr>
          <a:xfrm>
            <a:off x="2106928" y="2764746"/>
            <a:ext cx="1418085"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a:cs typeface="Libre Franklin"/>
                <a:sym typeface="Libre Franklin"/>
              </a:rPr>
              <a:t>Before</a:t>
            </a:r>
            <a:endParaRPr sz="1400" b="1" dirty="0">
              <a:latin typeface="+mj-lt"/>
              <a:ea typeface="Libre Franklin"/>
              <a:cs typeface="Libre Franklin"/>
              <a:sym typeface="Libre Franklin"/>
            </a:endParaRPr>
          </a:p>
        </p:txBody>
      </p:sp>
      <p:sp>
        <p:nvSpPr>
          <p:cNvPr id="14" name="Google Shape;502;g1806fcc96f9_3_317">
            <a:extLst>
              <a:ext uri="{FF2B5EF4-FFF2-40B4-BE49-F238E27FC236}">
                <a16:creationId xmlns:a16="http://schemas.microsoft.com/office/drawing/2014/main" id="{8CEC428C-50D5-0741-962E-5F36CAA75014}"/>
              </a:ext>
            </a:extLst>
          </p:cNvPr>
          <p:cNvSpPr/>
          <p:nvPr/>
        </p:nvSpPr>
        <p:spPr>
          <a:xfrm>
            <a:off x="1670912" y="1092574"/>
            <a:ext cx="2300197" cy="3940980"/>
          </a:xfrm>
          <a:prstGeom prst="roundRect">
            <a:avLst>
              <a:gd name="adj" fmla="val 7920"/>
            </a:avLst>
          </a:prstGeom>
          <a:noFill/>
          <a:ln w="19050" cap="flat" cmpd="sng">
            <a:solidFill>
              <a:srgbClr val="6751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0;g1806fcc96f9_3_317">
            <a:extLst>
              <a:ext uri="{FF2B5EF4-FFF2-40B4-BE49-F238E27FC236}">
                <a16:creationId xmlns:a16="http://schemas.microsoft.com/office/drawing/2014/main" id="{15023E54-35B9-E045-8C73-8E09F1533418}"/>
              </a:ext>
            </a:extLst>
          </p:cNvPr>
          <p:cNvSpPr txBox="1"/>
          <p:nvPr/>
        </p:nvSpPr>
        <p:spPr>
          <a:xfrm>
            <a:off x="2065357" y="4639773"/>
            <a:ext cx="1418085"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dirty="0">
                <a:latin typeface="+mj-lt"/>
                <a:ea typeface="Libre Franklin"/>
                <a:cs typeface="Libre Franklin"/>
                <a:sym typeface="Libre Franklin"/>
              </a:rPr>
              <a:t>After</a:t>
            </a:r>
            <a:endParaRPr sz="1400" b="1" dirty="0">
              <a:latin typeface="+mj-lt"/>
              <a:ea typeface="Libre Franklin"/>
              <a:cs typeface="Libre Franklin"/>
              <a:sym typeface="Libre Franklin"/>
            </a:endParaRPr>
          </a:p>
        </p:txBody>
      </p:sp>
    </p:spTree>
    <p:extLst>
      <p:ext uri="{BB962C8B-B14F-4D97-AF65-F5344CB8AC3E}">
        <p14:creationId xmlns:p14="http://schemas.microsoft.com/office/powerpoint/2010/main" val="2015213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16;g1806fcc96f9_3_230">
            <a:extLst>
              <a:ext uri="{FF2B5EF4-FFF2-40B4-BE49-F238E27FC236}">
                <a16:creationId xmlns:a16="http://schemas.microsoft.com/office/drawing/2014/main" id="{2FF9E74A-FE07-4947-916D-A2CE878396C8}"/>
              </a:ext>
            </a:extLst>
          </p:cNvPr>
          <p:cNvPicPr preferRelativeResize="0"/>
          <p:nvPr/>
        </p:nvPicPr>
        <p:blipFill>
          <a:blip r:embed="rId5">
            <a:alphaModFix/>
          </a:blip>
          <a:stretch>
            <a:fillRect/>
          </a:stretch>
        </p:blipFill>
        <p:spPr>
          <a:xfrm>
            <a:off x="384125" y="4392050"/>
            <a:ext cx="4171950" cy="762000"/>
          </a:xfrm>
          <a:prstGeom prst="rect">
            <a:avLst/>
          </a:prstGeom>
          <a:noFill/>
          <a:ln>
            <a:noFill/>
          </a:ln>
        </p:spPr>
      </p:pic>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Experiments – </a:t>
            </a:r>
            <a:r>
              <a:rPr lang="en-US" altLang="ko-KR" b="1" dirty="0"/>
              <a:t>Demo Video</a:t>
            </a:r>
            <a:endParaRPr lang="en-US" b="1" dirty="0"/>
          </a:p>
        </p:txBody>
      </p:sp>
      <p:pic>
        <p:nvPicPr>
          <p:cNvPr id="2" name="KakaoTalk_Video_2022-12-13-17-39-24" descr="KakaoTalk_Video_2022-12-13-17-39-24">
            <a:hlinkClick r:id="" action="ppaction://media"/>
            <a:extLst>
              <a:ext uri="{FF2B5EF4-FFF2-40B4-BE49-F238E27FC236}">
                <a16:creationId xmlns:a16="http://schemas.microsoft.com/office/drawing/2014/main" id="{575FAC5C-15F5-7D4B-839C-64C492FF65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2368" y="754064"/>
            <a:ext cx="7679264" cy="4319586"/>
          </a:xfrm>
          <a:prstGeom prst="rect">
            <a:avLst/>
          </a:prstGeom>
        </p:spPr>
      </p:pic>
    </p:spTree>
    <p:extLst>
      <p:ext uri="{BB962C8B-B14F-4D97-AF65-F5344CB8AC3E}">
        <p14:creationId xmlns:p14="http://schemas.microsoft.com/office/powerpoint/2010/main" val="272744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Conclusion</a:t>
            </a:r>
            <a:endParaRPr lang="en-US" dirty="0"/>
          </a:p>
        </p:txBody>
      </p:sp>
      <p:sp>
        <p:nvSpPr>
          <p:cNvPr id="6" name="Google Shape;617;g1ab7cffbad9_1_76">
            <a:extLst>
              <a:ext uri="{FF2B5EF4-FFF2-40B4-BE49-F238E27FC236}">
                <a16:creationId xmlns:a16="http://schemas.microsoft.com/office/drawing/2014/main" id="{9B3A5BDE-6381-CD5F-01DE-05B13290E702}"/>
              </a:ext>
            </a:extLst>
          </p:cNvPr>
          <p:cNvSpPr/>
          <p:nvPr/>
        </p:nvSpPr>
        <p:spPr>
          <a:xfrm>
            <a:off x="1298650" y="929776"/>
            <a:ext cx="1828800" cy="18288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8;g1ab7cffbad9_1_76">
            <a:extLst>
              <a:ext uri="{FF2B5EF4-FFF2-40B4-BE49-F238E27FC236}">
                <a16:creationId xmlns:a16="http://schemas.microsoft.com/office/drawing/2014/main" id="{C4D862E8-1932-29D3-28D5-7810CDCC658F}"/>
              </a:ext>
            </a:extLst>
          </p:cNvPr>
          <p:cNvSpPr/>
          <p:nvPr/>
        </p:nvSpPr>
        <p:spPr>
          <a:xfrm>
            <a:off x="751000" y="2041876"/>
            <a:ext cx="1828800" cy="18288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19;g1ab7cffbad9_1_76">
            <a:extLst>
              <a:ext uri="{FF2B5EF4-FFF2-40B4-BE49-F238E27FC236}">
                <a16:creationId xmlns:a16="http://schemas.microsoft.com/office/drawing/2014/main" id="{0D837E49-B056-4BD9-4F51-15A3BA767094}"/>
              </a:ext>
            </a:extLst>
          </p:cNvPr>
          <p:cNvSpPr/>
          <p:nvPr/>
        </p:nvSpPr>
        <p:spPr>
          <a:xfrm>
            <a:off x="1943250" y="2041876"/>
            <a:ext cx="1828800" cy="18288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20;g1ab7cffbad9_1_76">
            <a:extLst>
              <a:ext uri="{FF2B5EF4-FFF2-40B4-BE49-F238E27FC236}">
                <a16:creationId xmlns:a16="http://schemas.microsoft.com/office/drawing/2014/main" id="{ADBC9422-5A05-318E-FD0E-1A02F066FF48}"/>
              </a:ext>
            </a:extLst>
          </p:cNvPr>
          <p:cNvSpPr txBox="1"/>
          <p:nvPr/>
        </p:nvSpPr>
        <p:spPr>
          <a:xfrm>
            <a:off x="1823800" y="1468751"/>
            <a:ext cx="77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mj-lt"/>
                <a:ea typeface="Libre Franklin"/>
                <a:cs typeface="Libre Franklin"/>
                <a:sym typeface="Libre Franklin"/>
              </a:rPr>
              <a:t>LoRa</a:t>
            </a:r>
            <a:endParaRPr sz="1800" dirty="0">
              <a:latin typeface="+mj-lt"/>
              <a:ea typeface="Libre Franklin"/>
              <a:cs typeface="Libre Franklin"/>
              <a:sym typeface="Libre Franklin"/>
            </a:endParaRPr>
          </a:p>
        </p:txBody>
      </p:sp>
      <p:sp>
        <p:nvSpPr>
          <p:cNvPr id="12" name="Google Shape;621;g1ab7cffbad9_1_76">
            <a:extLst>
              <a:ext uri="{FF2B5EF4-FFF2-40B4-BE49-F238E27FC236}">
                <a16:creationId xmlns:a16="http://schemas.microsoft.com/office/drawing/2014/main" id="{B19F2865-54E4-3A91-46B7-777054533DCB}"/>
              </a:ext>
            </a:extLst>
          </p:cNvPr>
          <p:cNvSpPr txBox="1"/>
          <p:nvPr/>
        </p:nvSpPr>
        <p:spPr>
          <a:xfrm>
            <a:off x="715650" y="2682376"/>
            <a:ext cx="130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dirty="0">
                <a:latin typeface="+mj-lt"/>
                <a:ea typeface="Libre Franklin"/>
                <a:cs typeface="Libre Franklin"/>
                <a:sym typeface="Libre Franklin"/>
              </a:rPr>
              <a:t>Computer</a:t>
            </a:r>
            <a:endParaRPr sz="1800" dirty="0">
              <a:latin typeface="+mj-lt"/>
              <a:ea typeface="Libre Franklin"/>
              <a:cs typeface="Libre Franklin"/>
              <a:sym typeface="Libre Franklin"/>
            </a:endParaRPr>
          </a:p>
          <a:p>
            <a:pPr marL="0" lvl="0" indent="0" algn="ctr" rtl="0">
              <a:spcBef>
                <a:spcPts val="0"/>
              </a:spcBef>
              <a:spcAft>
                <a:spcPts val="0"/>
              </a:spcAft>
              <a:buNone/>
            </a:pPr>
            <a:r>
              <a:rPr lang="en-US" sz="1800" dirty="0">
                <a:latin typeface="+mj-lt"/>
                <a:ea typeface="Libre Franklin"/>
                <a:cs typeface="Libre Franklin"/>
                <a:sym typeface="Libre Franklin"/>
              </a:rPr>
              <a:t>Vision</a:t>
            </a:r>
            <a:endParaRPr sz="1800" dirty="0">
              <a:latin typeface="+mj-lt"/>
              <a:ea typeface="Libre Franklin"/>
              <a:cs typeface="Libre Franklin"/>
              <a:sym typeface="Libre Franklin"/>
            </a:endParaRPr>
          </a:p>
        </p:txBody>
      </p:sp>
      <p:sp>
        <p:nvSpPr>
          <p:cNvPr id="13" name="Google Shape;622;g1ab7cffbad9_1_76">
            <a:extLst>
              <a:ext uri="{FF2B5EF4-FFF2-40B4-BE49-F238E27FC236}">
                <a16:creationId xmlns:a16="http://schemas.microsoft.com/office/drawing/2014/main" id="{9ECD836C-87DE-8E84-DA3B-FAD98943EB3C}"/>
              </a:ext>
            </a:extLst>
          </p:cNvPr>
          <p:cNvSpPr txBox="1"/>
          <p:nvPr/>
        </p:nvSpPr>
        <p:spPr>
          <a:xfrm>
            <a:off x="2468250" y="2663026"/>
            <a:ext cx="130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dirty="0">
                <a:latin typeface="+mj-lt"/>
                <a:ea typeface="Libre Franklin"/>
                <a:cs typeface="Libre Franklin"/>
                <a:sym typeface="Libre Franklin"/>
              </a:rPr>
              <a:t>Sound</a:t>
            </a:r>
            <a:endParaRPr sz="1800" dirty="0">
              <a:latin typeface="+mj-lt"/>
              <a:ea typeface="Libre Franklin"/>
              <a:cs typeface="Libre Franklin"/>
              <a:sym typeface="Libre Franklin"/>
            </a:endParaRPr>
          </a:p>
          <a:p>
            <a:pPr marL="0" lvl="0" indent="0" algn="ctr" rtl="0">
              <a:spcBef>
                <a:spcPts val="0"/>
              </a:spcBef>
              <a:spcAft>
                <a:spcPts val="0"/>
              </a:spcAft>
              <a:buNone/>
            </a:pPr>
            <a:r>
              <a:rPr lang="en-US" sz="1800" dirty="0">
                <a:latin typeface="+mj-lt"/>
                <a:ea typeface="Libre Franklin"/>
                <a:cs typeface="Libre Franklin"/>
                <a:sym typeface="Libre Franklin"/>
              </a:rPr>
              <a:t>detection</a:t>
            </a:r>
            <a:endParaRPr sz="1800" dirty="0">
              <a:latin typeface="+mj-lt"/>
              <a:ea typeface="Libre Franklin"/>
              <a:cs typeface="Libre Franklin"/>
              <a:sym typeface="Libre Franklin"/>
            </a:endParaRPr>
          </a:p>
        </p:txBody>
      </p:sp>
      <p:sp>
        <p:nvSpPr>
          <p:cNvPr id="14" name="Google Shape;623;g1ab7cffbad9_1_76">
            <a:extLst>
              <a:ext uri="{FF2B5EF4-FFF2-40B4-BE49-F238E27FC236}">
                <a16:creationId xmlns:a16="http://schemas.microsoft.com/office/drawing/2014/main" id="{48BECF30-E74C-E4CD-8A95-0DE5A772EF48}"/>
              </a:ext>
            </a:extLst>
          </p:cNvPr>
          <p:cNvSpPr txBox="1"/>
          <p:nvPr/>
        </p:nvSpPr>
        <p:spPr>
          <a:xfrm>
            <a:off x="3772050" y="2094532"/>
            <a:ext cx="5204477" cy="800189"/>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en-US" altLang="ko-KR" sz="2000" b="0" i="0" u="none" strike="noStrike" dirty="0">
                <a:solidFill>
                  <a:srgbClr val="000000"/>
                </a:solidFill>
                <a:effectLst/>
                <a:latin typeface="+mj-lt"/>
              </a:rPr>
              <a:t>find the exact projectile </a:t>
            </a:r>
            <a:endParaRPr lang="en-US" altLang="ko-KR" sz="2000" b="0" dirty="0">
              <a:effectLst/>
              <a:latin typeface="+mj-lt"/>
            </a:endParaRPr>
          </a:p>
          <a:p>
            <a:pPr algn="ctr" rtl="0">
              <a:spcBef>
                <a:spcPts val="0"/>
              </a:spcBef>
              <a:spcAft>
                <a:spcPts val="0"/>
              </a:spcAft>
            </a:pPr>
            <a:r>
              <a:rPr lang="en-US" altLang="ko-KR" sz="2000" b="0" i="0" u="none" strike="noStrike" dirty="0">
                <a:solidFill>
                  <a:srgbClr val="000000"/>
                </a:solidFill>
                <a:effectLst/>
                <a:latin typeface="+mj-lt"/>
              </a:rPr>
              <a:t>without checking the target physically</a:t>
            </a:r>
            <a:endParaRPr lang="en-US" altLang="ko-KR" sz="2000" b="0" dirty="0">
              <a:effectLst/>
              <a:latin typeface="+mj-lt"/>
            </a:endParaRPr>
          </a:p>
        </p:txBody>
      </p:sp>
    </p:spTree>
    <p:extLst>
      <p:ext uri="{BB962C8B-B14F-4D97-AF65-F5344CB8AC3E}">
        <p14:creationId xmlns:p14="http://schemas.microsoft.com/office/powerpoint/2010/main" val="2268069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Background</a:t>
            </a:r>
            <a:endParaRPr lang="en-US" dirty="0"/>
          </a:p>
        </p:txBody>
      </p:sp>
      <p:sp>
        <p:nvSpPr>
          <p:cNvPr id="3" name="Subtitle 2">
            <a:extLst>
              <a:ext uri="{FF2B5EF4-FFF2-40B4-BE49-F238E27FC236}">
                <a16:creationId xmlns:a16="http://schemas.microsoft.com/office/drawing/2014/main" id="{B509BF49-A50B-6548-A8A7-CF108B4901EA}"/>
              </a:ext>
            </a:extLst>
          </p:cNvPr>
          <p:cNvSpPr>
            <a:spLocks noGrp="1"/>
          </p:cNvSpPr>
          <p:nvPr>
            <p:ph type="subTitle" idx="1"/>
          </p:nvPr>
        </p:nvSpPr>
        <p:spPr>
          <a:xfrm>
            <a:off x="3788084" y="849529"/>
            <a:ext cx="1567830" cy="369332"/>
          </a:xfrm>
        </p:spPr>
        <p:txBody>
          <a:bodyPr/>
          <a:lstStyle/>
          <a:p>
            <a:pPr algn="ctr"/>
            <a:r>
              <a:rPr lang="en-US" sz="2400" dirty="0" err="1">
                <a:solidFill>
                  <a:schemeClr val="bg1"/>
                </a:solidFill>
                <a:latin typeface="+mj-lt"/>
              </a:rPr>
              <a:t>ShotMarker</a:t>
            </a:r>
            <a:r>
              <a:rPr lang="en-US" sz="2400" dirty="0">
                <a:solidFill>
                  <a:schemeClr val="bg1"/>
                </a:solidFill>
                <a:latin typeface="+mj-lt"/>
              </a:rPr>
              <a:t> </a:t>
            </a:r>
          </a:p>
        </p:txBody>
      </p:sp>
      <p:pic>
        <p:nvPicPr>
          <p:cNvPr id="8" name="그림 7">
            <a:extLst>
              <a:ext uri="{FF2B5EF4-FFF2-40B4-BE49-F238E27FC236}">
                <a16:creationId xmlns:a16="http://schemas.microsoft.com/office/drawing/2014/main" id="{E6BAEC7E-3533-5CB9-794D-356B6700C04E}"/>
              </a:ext>
            </a:extLst>
          </p:cNvPr>
          <p:cNvPicPr>
            <a:picLocks noChangeAspect="1"/>
          </p:cNvPicPr>
          <p:nvPr/>
        </p:nvPicPr>
        <p:blipFill>
          <a:blip r:embed="rId3"/>
          <a:stretch>
            <a:fillRect/>
          </a:stretch>
        </p:blipFill>
        <p:spPr>
          <a:xfrm>
            <a:off x="2177573" y="1403986"/>
            <a:ext cx="4788853" cy="2638754"/>
          </a:xfrm>
          <a:prstGeom prst="rect">
            <a:avLst/>
          </a:prstGeom>
          <a:effectLst>
            <a:softEdge rad="25400"/>
          </a:effectLst>
        </p:spPr>
      </p:pic>
    </p:spTree>
    <p:extLst>
      <p:ext uri="{BB962C8B-B14F-4D97-AF65-F5344CB8AC3E}">
        <p14:creationId xmlns:p14="http://schemas.microsoft.com/office/powerpoint/2010/main" val="4271857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Conclusion</a:t>
            </a:r>
            <a:endParaRPr lang="en-US" dirty="0"/>
          </a:p>
        </p:txBody>
      </p:sp>
      <p:sp>
        <p:nvSpPr>
          <p:cNvPr id="14" name="Google Shape;623;g1ab7cffbad9_1_76">
            <a:extLst>
              <a:ext uri="{FF2B5EF4-FFF2-40B4-BE49-F238E27FC236}">
                <a16:creationId xmlns:a16="http://schemas.microsoft.com/office/drawing/2014/main" id="{48BECF30-E74C-E4CD-8A95-0DE5A772EF48}"/>
              </a:ext>
            </a:extLst>
          </p:cNvPr>
          <p:cNvSpPr txBox="1"/>
          <p:nvPr/>
        </p:nvSpPr>
        <p:spPr>
          <a:xfrm>
            <a:off x="2701426" y="1576954"/>
            <a:ext cx="3741145" cy="1661963"/>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1600" b="1" dirty="0">
                <a:latin typeface="+mj-lt"/>
                <a:ea typeface="Libre Franklin Medium"/>
                <a:cs typeface="Libre Franklin Medium"/>
                <a:sym typeface="Libre Franklin Medium"/>
              </a:rPr>
              <a:t>1. Convenience</a:t>
            </a:r>
            <a:endParaRPr sz="1600" b="1" dirty="0">
              <a:latin typeface="+mj-lt"/>
              <a:ea typeface="Libre Franklin Medium"/>
              <a:cs typeface="Libre Franklin Medium"/>
              <a:sym typeface="Libre Franklin Medium"/>
            </a:endParaRPr>
          </a:p>
          <a:p>
            <a:pPr marL="0" lvl="0" indent="0" algn="ctr" rtl="0">
              <a:lnSpc>
                <a:spcPct val="200000"/>
              </a:lnSpc>
              <a:spcBef>
                <a:spcPts val="0"/>
              </a:spcBef>
              <a:spcAft>
                <a:spcPts val="0"/>
              </a:spcAft>
              <a:buNone/>
            </a:pPr>
            <a:r>
              <a:rPr lang="en-US" sz="1600" b="1" dirty="0">
                <a:latin typeface="+mj-lt"/>
                <a:ea typeface="Libre Franklin Medium"/>
                <a:cs typeface="Libre Franklin Medium"/>
                <a:sym typeface="Libre Franklin Medium"/>
              </a:rPr>
              <a:t>2. High accuracy</a:t>
            </a:r>
          </a:p>
          <a:p>
            <a:pPr marL="0" lvl="0" indent="0" algn="ctr" rtl="0">
              <a:lnSpc>
                <a:spcPct val="200000"/>
              </a:lnSpc>
              <a:spcBef>
                <a:spcPts val="0"/>
              </a:spcBef>
              <a:spcAft>
                <a:spcPts val="0"/>
              </a:spcAft>
              <a:buNone/>
            </a:pPr>
            <a:r>
              <a:rPr lang="en-US" sz="1600" b="1" dirty="0">
                <a:latin typeface="+mj-lt"/>
                <a:ea typeface="Libre Franklin Medium"/>
                <a:cs typeface="Libre Franklin Medium"/>
                <a:sym typeface="Libre Franklin Medium"/>
              </a:rPr>
              <a:t>3. No limitation on bullet type</a:t>
            </a:r>
            <a:endParaRPr sz="1600" b="1" dirty="0">
              <a:latin typeface="+mj-lt"/>
              <a:ea typeface="Libre Franklin Medium"/>
              <a:cs typeface="Libre Franklin Medium"/>
              <a:sym typeface="Libre Franklin Medium"/>
            </a:endParaRPr>
          </a:p>
        </p:txBody>
      </p:sp>
      <p:sp>
        <p:nvSpPr>
          <p:cNvPr id="3" name="TextBox 2">
            <a:extLst>
              <a:ext uri="{FF2B5EF4-FFF2-40B4-BE49-F238E27FC236}">
                <a16:creationId xmlns:a16="http://schemas.microsoft.com/office/drawing/2014/main" id="{D04030F3-B72B-F324-A5A5-0194E1528511}"/>
              </a:ext>
            </a:extLst>
          </p:cNvPr>
          <p:cNvSpPr txBox="1"/>
          <p:nvPr/>
        </p:nvSpPr>
        <p:spPr>
          <a:xfrm>
            <a:off x="742157" y="3496152"/>
            <a:ext cx="7659685" cy="461665"/>
          </a:xfrm>
          <a:prstGeom prst="rect">
            <a:avLst/>
          </a:prstGeom>
          <a:noFill/>
        </p:spPr>
        <p:txBody>
          <a:bodyPr wrap="square">
            <a:spAutoFit/>
          </a:bodyPr>
          <a:lstStyle/>
          <a:p>
            <a:pPr algn="ctr"/>
            <a:r>
              <a:rPr lang="en-US" altLang="ko-KR" sz="2400" dirty="0">
                <a:latin typeface="+mj-lt"/>
                <a:ea typeface="Libre Franklin Medium"/>
                <a:cs typeface="Libre Franklin Medium"/>
                <a:sym typeface="Libre Franklin Medium"/>
              </a:rPr>
              <a:t>Useful</a:t>
            </a:r>
            <a:r>
              <a:rPr lang="ko-KR" altLang="en-US" sz="2400" dirty="0">
                <a:latin typeface="+mj-lt"/>
                <a:ea typeface="Libre Franklin Medium"/>
                <a:cs typeface="Libre Franklin Medium"/>
                <a:sym typeface="Libre Franklin Medium"/>
              </a:rPr>
              <a:t> </a:t>
            </a:r>
            <a:r>
              <a:rPr lang="en-US" altLang="ko-KR" sz="2400" dirty="0">
                <a:latin typeface="+mj-lt"/>
                <a:ea typeface="Libre Franklin Medium"/>
                <a:cs typeface="Libre Franklin Medium"/>
                <a:sym typeface="Libre Franklin Medium"/>
              </a:rPr>
              <a:t>for </a:t>
            </a:r>
            <a:r>
              <a:rPr lang="en-US" altLang="ko-KR" sz="2400" b="1" dirty="0">
                <a:solidFill>
                  <a:srgbClr val="C00000"/>
                </a:solidFill>
                <a:latin typeface="+mj-lt"/>
                <a:ea typeface="Libre Franklin Medium"/>
                <a:cs typeface="Libre Franklin Medium"/>
                <a:sym typeface="Libre Franklin Medium"/>
              </a:rPr>
              <a:t>military training </a:t>
            </a:r>
            <a:r>
              <a:rPr lang="en-US" altLang="ko-KR" sz="2400" dirty="0">
                <a:latin typeface="+mj-lt"/>
                <a:ea typeface="Libre Franklin Medium"/>
                <a:cs typeface="Libre Franklin Medium"/>
                <a:sym typeface="Libre Franklin Medium"/>
              </a:rPr>
              <a:t>and</a:t>
            </a:r>
            <a:r>
              <a:rPr lang="en-US" altLang="ko-KR" sz="2400" b="1" dirty="0">
                <a:latin typeface="+mj-lt"/>
                <a:ea typeface="Libre Franklin Medium"/>
                <a:cs typeface="Libre Franklin Medium"/>
                <a:sym typeface="Libre Franklin Medium"/>
              </a:rPr>
              <a:t> </a:t>
            </a:r>
            <a:r>
              <a:rPr lang="en-US" altLang="ko-KR" sz="2400" b="1" dirty="0">
                <a:solidFill>
                  <a:srgbClr val="C00000"/>
                </a:solidFill>
                <a:latin typeface="+mj-lt"/>
                <a:ea typeface="Libre Franklin Medium"/>
                <a:cs typeface="Libre Franklin Medium"/>
                <a:sym typeface="Libre Franklin Medium"/>
              </a:rPr>
              <a:t>shooting competition</a:t>
            </a:r>
            <a:endParaRPr lang="ko-KR" altLang="en-US" sz="2400" dirty="0">
              <a:solidFill>
                <a:srgbClr val="C00000"/>
              </a:solidFill>
              <a:latin typeface="+mj-lt"/>
            </a:endParaRPr>
          </a:p>
        </p:txBody>
      </p:sp>
      <p:sp>
        <p:nvSpPr>
          <p:cNvPr id="2" name="Google Shape;581;g1ab7cffbad9_1_60">
            <a:extLst>
              <a:ext uri="{FF2B5EF4-FFF2-40B4-BE49-F238E27FC236}">
                <a16:creationId xmlns:a16="http://schemas.microsoft.com/office/drawing/2014/main" id="{D385E1FE-49E1-A83A-8633-96A198FAD05C}"/>
              </a:ext>
            </a:extLst>
          </p:cNvPr>
          <p:cNvSpPr txBox="1"/>
          <p:nvPr/>
        </p:nvSpPr>
        <p:spPr>
          <a:xfrm>
            <a:off x="589752" y="951603"/>
            <a:ext cx="2316480" cy="44624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700" b="1" dirty="0">
                <a:latin typeface="Libre Franklin"/>
                <a:ea typeface="Libre Franklin"/>
                <a:cs typeface="Libre Franklin"/>
                <a:sym typeface="Libre Franklin"/>
              </a:rPr>
              <a:t>Advantage</a:t>
            </a:r>
            <a:endParaRPr sz="1700" b="1" dirty="0">
              <a:latin typeface="Libre Franklin"/>
              <a:ea typeface="Libre Franklin"/>
              <a:cs typeface="Libre Franklin"/>
              <a:sym typeface="Libre Franklin"/>
            </a:endParaRPr>
          </a:p>
        </p:txBody>
      </p:sp>
    </p:spTree>
    <p:extLst>
      <p:ext uri="{BB962C8B-B14F-4D97-AF65-F5344CB8AC3E}">
        <p14:creationId xmlns:p14="http://schemas.microsoft.com/office/powerpoint/2010/main" val="403722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Future Plans</a:t>
            </a:r>
          </a:p>
        </p:txBody>
      </p:sp>
      <p:sp>
        <p:nvSpPr>
          <p:cNvPr id="2" name="Google Shape;631;g1ab7cffbad9_1_113">
            <a:extLst>
              <a:ext uri="{FF2B5EF4-FFF2-40B4-BE49-F238E27FC236}">
                <a16:creationId xmlns:a16="http://schemas.microsoft.com/office/drawing/2014/main" id="{36630305-5E50-0906-111E-1A8B0AC9F4FC}"/>
              </a:ext>
            </a:extLst>
          </p:cNvPr>
          <p:cNvSpPr txBox="1"/>
          <p:nvPr/>
        </p:nvSpPr>
        <p:spPr>
          <a:xfrm>
            <a:off x="463934" y="1740768"/>
            <a:ext cx="8230001" cy="1754296"/>
          </a:xfrm>
          <a:prstGeom prst="rect">
            <a:avLst/>
          </a:prstGeom>
          <a:noFill/>
          <a:ln>
            <a:noFill/>
          </a:ln>
        </p:spPr>
        <p:txBody>
          <a:bodyPr spcFirstLastPara="1" wrap="square" lIns="91425" tIns="91425" rIns="91425" bIns="91425" anchor="t" anchorCtr="0">
            <a:spAutoFit/>
          </a:bodyPr>
          <a:lstStyle/>
          <a:p>
            <a:pPr marL="457200" lvl="0" indent="-457200" algn="l" rtl="0">
              <a:lnSpc>
                <a:spcPct val="200000"/>
              </a:lnSpc>
              <a:spcBef>
                <a:spcPts val="0"/>
              </a:spcBef>
              <a:spcAft>
                <a:spcPts val="0"/>
              </a:spcAft>
              <a:buAutoNum type="arabicPeriod"/>
            </a:pPr>
            <a:r>
              <a:rPr lang="en-US" sz="1700" b="1" dirty="0">
                <a:latin typeface="+mj-lt"/>
                <a:ea typeface="Libre Franklin Medium"/>
                <a:cs typeface="Arial" panose="020B0604020202020204" pitchFamily="34" charset="0"/>
                <a:sym typeface="Libre Franklin Medium"/>
              </a:rPr>
              <a:t>The system can operate well without being affected by environmental settings</a:t>
            </a:r>
          </a:p>
          <a:p>
            <a:pPr marL="457200" lvl="0" indent="-457200" algn="l" rtl="0">
              <a:lnSpc>
                <a:spcPct val="200000"/>
              </a:lnSpc>
              <a:spcBef>
                <a:spcPts val="0"/>
              </a:spcBef>
              <a:spcAft>
                <a:spcPts val="0"/>
              </a:spcAft>
              <a:buAutoNum type="arabicPeriod"/>
            </a:pPr>
            <a:endParaRPr lang="en-US" sz="1700" b="1" dirty="0">
              <a:latin typeface="+mj-lt"/>
              <a:ea typeface="Libre Franklin Medium"/>
              <a:cs typeface="Arial" panose="020B0604020202020204" pitchFamily="34" charset="0"/>
              <a:sym typeface="Libre Franklin Medium"/>
            </a:endParaRPr>
          </a:p>
          <a:p>
            <a:pPr marL="457200" lvl="0" indent="-457200" algn="l" rtl="0">
              <a:lnSpc>
                <a:spcPct val="200000"/>
              </a:lnSpc>
              <a:spcBef>
                <a:spcPts val="0"/>
              </a:spcBef>
              <a:spcAft>
                <a:spcPts val="0"/>
              </a:spcAft>
              <a:buAutoNum type="arabicPeriod"/>
            </a:pPr>
            <a:r>
              <a:rPr lang="en-US" sz="1700" b="1" dirty="0">
                <a:latin typeface="+mj-lt"/>
                <a:ea typeface="Libre Franklin Medium"/>
                <a:cs typeface="Arial" panose="020B0604020202020204" pitchFamily="34" charset="0"/>
                <a:sym typeface="Libre Franklin Medium"/>
              </a:rPr>
              <a:t>The system can detect various kinds of projectile</a:t>
            </a:r>
            <a:endParaRPr sz="1700" b="1" dirty="0">
              <a:latin typeface="+mj-lt"/>
              <a:ea typeface="Libre Franklin Medium"/>
              <a:cs typeface="Arial" panose="020B0604020202020204" pitchFamily="34" charset="0"/>
              <a:sym typeface="Libre Franklin Medium"/>
            </a:endParaRPr>
          </a:p>
        </p:txBody>
      </p:sp>
    </p:spTree>
    <p:extLst>
      <p:ext uri="{BB962C8B-B14F-4D97-AF65-F5344CB8AC3E}">
        <p14:creationId xmlns:p14="http://schemas.microsoft.com/office/powerpoint/2010/main" val="3885592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Reference</a:t>
            </a:r>
          </a:p>
        </p:txBody>
      </p:sp>
      <p:sp>
        <p:nvSpPr>
          <p:cNvPr id="10" name="TextBox 9">
            <a:extLst>
              <a:ext uri="{FF2B5EF4-FFF2-40B4-BE49-F238E27FC236}">
                <a16:creationId xmlns:a16="http://schemas.microsoft.com/office/drawing/2014/main" id="{DFEC4256-C624-7AA2-B99A-5AF58C136B04}"/>
              </a:ext>
            </a:extLst>
          </p:cNvPr>
          <p:cNvSpPr txBox="1"/>
          <p:nvPr/>
        </p:nvSpPr>
        <p:spPr>
          <a:xfrm>
            <a:off x="411033" y="831136"/>
            <a:ext cx="8321934" cy="3617016"/>
          </a:xfrm>
          <a:prstGeom prst="rect">
            <a:avLst/>
          </a:prstGeom>
          <a:noFill/>
        </p:spPr>
        <p:txBody>
          <a:bodyPr wrap="square">
            <a:spAutoFit/>
          </a:bodyPr>
          <a:lstStyle/>
          <a:p>
            <a:pPr marL="0" lvl="0" indent="0" algn="l" rtl="0">
              <a:lnSpc>
                <a:spcPct val="115000"/>
              </a:lnSpc>
              <a:spcBef>
                <a:spcPts val="0"/>
              </a:spcBef>
              <a:spcAft>
                <a:spcPts val="0"/>
              </a:spcAft>
              <a:buNone/>
            </a:pPr>
            <a:r>
              <a:rPr lang="en-US" altLang="ko-KR" sz="1000" dirty="0">
                <a:solidFill>
                  <a:schemeClr val="dk1"/>
                </a:solidFill>
              </a:rPr>
              <a:t>[1] A. Karp, “Estimating Global Civilian-held Firearms Numbers”, Small Arms Survey, Jun. 2018 [Online]. Available: https://www.smallarmssurvey.org/resource/estimating-global-civilianheld-firearms-numbers</a:t>
            </a:r>
          </a:p>
          <a:p>
            <a:pPr marL="0" lvl="0" indent="0" algn="l" rtl="0">
              <a:lnSpc>
                <a:spcPct val="115000"/>
              </a:lnSpc>
              <a:spcBef>
                <a:spcPts val="0"/>
              </a:spcBef>
              <a:spcAft>
                <a:spcPts val="0"/>
              </a:spcAft>
              <a:buNone/>
            </a:pPr>
            <a:r>
              <a:rPr lang="en-US" altLang="ko-KR" sz="1000" dirty="0">
                <a:solidFill>
                  <a:schemeClr val="dk1"/>
                </a:solidFill>
              </a:rPr>
              <a:t>[2] A. MacDonald, </a:t>
            </a:r>
            <a:r>
              <a:rPr lang="en-US" altLang="ko-KR" sz="1000" dirty="0" err="1">
                <a:solidFill>
                  <a:schemeClr val="dk1"/>
                </a:solidFill>
              </a:rPr>
              <a:t>ShotMarker</a:t>
            </a:r>
            <a:r>
              <a:rPr lang="en-US" altLang="ko-KR" sz="1000" dirty="0">
                <a:solidFill>
                  <a:schemeClr val="dk1"/>
                </a:solidFill>
              </a:rPr>
              <a:t> Manual. (2020). [Online]. Available: https://autotrickler.com/pages/support</a:t>
            </a:r>
          </a:p>
          <a:p>
            <a:pPr marL="0" lvl="0" indent="0" algn="l" rtl="0">
              <a:lnSpc>
                <a:spcPct val="115000"/>
              </a:lnSpc>
              <a:spcBef>
                <a:spcPts val="0"/>
              </a:spcBef>
              <a:spcAft>
                <a:spcPts val="0"/>
              </a:spcAft>
              <a:buNone/>
            </a:pPr>
            <a:r>
              <a:rPr lang="en-US" altLang="ko-KR" sz="1000" dirty="0">
                <a:solidFill>
                  <a:schemeClr val="dk1"/>
                </a:solidFill>
              </a:rPr>
              <a:t>[3] J. M. Ferguson. “The Chicago police department’s use of ShotSpotter technology.” igchicago.org. https://igchicago.org/wpcontent/uploads/2021/08/Chicago-Police- Departments-Use-of-ShotSpotter-Technology.pdf (accessed Aug. 2021).</a:t>
            </a:r>
          </a:p>
          <a:p>
            <a:pPr marL="0" lvl="0" indent="0" algn="l" rtl="0">
              <a:lnSpc>
                <a:spcPct val="115000"/>
              </a:lnSpc>
              <a:spcBef>
                <a:spcPts val="0"/>
              </a:spcBef>
              <a:spcAft>
                <a:spcPts val="0"/>
              </a:spcAft>
              <a:buNone/>
            </a:pPr>
            <a:r>
              <a:rPr lang="en-US" altLang="ko-KR" sz="1000" dirty="0">
                <a:solidFill>
                  <a:schemeClr val="dk1"/>
                </a:solidFill>
              </a:rPr>
              <a:t>[4] A. S. Rawat, J. Rajendran, H. </a:t>
            </a:r>
            <a:r>
              <a:rPr lang="en-US" altLang="ko-KR" sz="1000" dirty="0" err="1">
                <a:solidFill>
                  <a:schemeClr val="dk1"/>
                </a:solidFill>
              </a:rPr>
              <a:t>Ramiah</a:t>
            </a:r>
            <a:r>
              <a:rPr lang="en-US" altLang="ko-KR" sz="1000" dirty="0">
                <a:solidFill>
                  <a:schemeClr val="dk1"/>
                </a:solidFill>
              </a:rPr>
              <a:t> and A. Rana, “LoRa (Long Range) and </a:t>
            </a:r>
            <a:r>
              <a:rPr lang="en-US" altLang="ko-KR" sz="1000" dirty="0" err="1">
                <a:solidFill>
                  <a:schemeClr val="dk1"/>
                </a:solidFill>
              </a:rPr>
              <a:t>LoRaWAN</a:t>
            </a:r>
            <a:r>
              <a:rPr lang="en-US" altLang="ko-KR" sz="1000" dirty="0">
                <a:solidFill>
                  <a:schemeClr val="dk1"/>
                </a:solidFill>
              </a:rPr>
              <a:t> Technology for IoT Applications in COVID-19 Pandemic,” </a:t>
            </a:r>
            <a:r>
              <a:rPr lang="en-US" altLang="ko-KR" sz="1000" i="1" dirty="0">
                <a:solidFill>
                  <a:schemeClr val="dk1"/>
                </a:solidFill>
              </a:rPr>
              <a:t>2020 International Conference on Advances in Computing, Communication &amp; Materials (ICACCM)</a:t>
            </a:r>
            <a:r>
              <a:rPr lang="en-US" altLang="ko-KR" sz="1000" dirty="0">
                <a:solidFill>
                  <a:schemeClr val="dk1"/>
                </a:solidFill>
              </a:rPr>
              <a:t>, 2020, pp. r419-422, </a:t>
            </a:r>
            <a:r>
              <a:rPr lang="en-US" altLang="ko-KR" sz="1000" dirty="0" err="1">
                <a:solidFill>
                  <a:schemeClr val="dk1"/>
                </a:solidFill>
              </a:rPr>
              <a:t>doi</a:t>
            </a:r>
            <a:r>
              <a:rPr lang="en-US" altLang="ko-KR" sz="1000" dirty="0">
                <a:solidFill>
                  <a:schemeClr val="dk1"/>
                </a:solidFill>
              </a:rPr>
              <a:t>:</a:t>
            </a:r>
          </a:p>
          <a:p>
            <a:pPr marL="0" lvl="0" indent="0" algn="l" rtl="0">
              <a:lnSpc>
                <a:spcPct val="115000"/>
              </a:lnSpc>
              <a:spcBef>
                <a:spcPts val="0"/>
              </a:spcBef>
              <a:spcAft>
                <a:spcPts val="0"/>
              </a:spcAft>
              <a:buNone/>
            </a:pPr>
            <a:r>
              <a:rPr lang="en-US" altLang="ko-KR" sz="1000" dirty="0">
                <a:solidFill>
                  <a:schemeClr val="dk1"/>
                </a:solidFill>
              </a:rPr>
              <a:t>10.1109/ICACCM50413.2020.9213067.</a:t>
            </a:r>
          </a:p>
          <a:p>
            <a:pPr marL="0" lvl="0" indent="0" algn="l" rtl="0">
              <a:lnSpc>
                <a:spcPct val="115000"/>
              </a:lnSpc>
              <a:spcBef>
                <a:spcPts val="0"/>
              </a:spcBef>
              <a:spcAft>
                <a:spcPts val="0"/>
              </a:spcAft>
              <a:buNone/>
            </a:pPr>
            <a:r>
              <a:rPr lang="en-US" altLang="ko-KR" sz="1000" dirty="0">
                <a:solidFill>
                  <a:schemeClr val="dk1"/>
                </a:solidFill>
              </a:rPr>
              <a:t>[5] D. </a:t>
            </a:r>
            <a:r>
              <a:rPr lang="en-US" altLang="ko-KR" sz="1000" dirty="0" err="1">
                <a:solidFill>
                  <a:schemeClr val="dk1"/>
                </a:solidFill>
              </a:rPr>
              <a:t>Andreea</a:t>
            </a:r>
            <a:r>
              <a:rPr lang="en-US" altLang="ko-KR" sz="1000" dirty="0">
                <a:solidFill>
                  <a:schemeClr val="dk1"/>
                </a:solidFill>
              </a:rPr>
              <a:t>, “</a:t>
            </a:r>
            <a:r>
              <a:rPr lang="en-US" altLang="ko-KR" sz="1000" dirty="0" err="1">
                <a:solidFill>
                  <a:schemeClr val="dk1"/>
                </a:solidFill>
              </a:rPr>
              <a:t>OnTaget</a:t>
            </a:r>
            <a:r>
              <a:rPr lang="en-US" altLang="ko-KR" sz="1000" dirty="0">
                <a:solidFill>
                  <a:schemeClr val="dk1"/>
                </a:solidFill>
              </a:rPr>
              <a:t>: An Electronic Archery Scoring,” 2021, </a:t>
            </a:r>
            <a:r>
              <a:rPr lang="en-US" altLang="ko-KR" sz="1000" i="1" dirty="0" err="1">
                <a:solidFill>
                  <a:schemeClr val="dk1"/>
                </a:solidFill>
              </a:rPr>
              <a:t>arXiv</a:t>
            </a:r>
            <a:r>
              <a:rPr lang="en-US" altLang="ko-KR" sz="1000" i="1" dirty="0">
                <a:solidFill>
                  <a:schemeClr val="dk1"/>
                </a:solidFill>
              </a:rPr>
              <a:t> preprint arXiv:2104.01622.</a:t>
            </a:r>
          </a:p>
          <a:p>
            <a:pPr marL="0" lvl="0" indent="0" algn="l" rtl="0">
              <a:lnSpc>
                <a:spcPct val="115000"/>
              </a:lnSpc>
              <a:spcBef>
                <a:spcPts val="0"/>
              </a:spcBef>
              <a:spcAft>
                <a:spcPts val="0"/>
              </a:spcAft>
              <a:buNone/>
            </a:pPr>
            <a:r>
              <a:rPr lang="en-US" altLang="ko-KR" sz="1000" dirty="0">
                <a:solidFill>
                  <a:schemeClr val="dk1"/>
                </a:solidFill>
              </a:rPr>
              <a:t>[6] T. T. Zin, I. Oka, T. Sasayama, S. Ata, H. Watanabe and H. </a:t>
            </a:r>
            <a:r>
              <a:rPr lang="en-US" altLang="ko-KR" sz="1000" dirty="0" err="1">
                <a:solidFill>
                  <a:schemeClr val="dk1"/>
                </a:solidFill>
              </a:rPr>
              <a:t>Sasano</a:t>
            </a:r>
            <a:r>
              <a:rPr lang="en-US" altLang="ko-KR" sz="1000" dirty="0">
                <a:solidFill>
                  <a:schemeClr val="dk1"/>
                </a:solidFill>
              </a:rPr>
              <a:t>, “Image Processing Approach to Automatic Scoring System for Archery Targets,” </a:t>
            </a:r>
            <a:r>
              <a:rPr lang="en-US" altLang="ko-KR" sz="1000" i="1" dirty="0">
                <a:solidFill>
                  <a:schemeClr val="dk1"/>
                </a:solidFill>
              </a:rPr>
              <a:t>2013 Ninth International Conference on Intelligent Information Hiding and Multimedia Signal Processing</a:t>
            </a:r>
            <a:r>
              <a:rPr lang="en-US" altLang="ko-KR" sz="1000" dirty="0">
                <a:solidFill>
                  <a:schemeClr val="dk1"/>
                </a:solidFill>
              </a:rPr>
              <a:t>, 2013, pp. 259-262, </a:t>
            </a:r>
            <a:r>
              <a:rPr lang="en-US" altLang="ko-KR" sz="1000" dirty="0" err="1">
                <a:solidFill>
                  <a:schemeClr val="dk1"/>
                </a:solidFill>
              </a:rPr>
              <a:t>doi</a:t>
            </a:r>
            <a:r>
              <a:rPr lang="en-US" altLang="ko-KR" sz="1000" dirty="0">
                <a:solidFill>
                  <a:schemeClr val="dk1"/>
                </a:solidFill>
              </a:rPr>
              <a:t>: 10.1109/IIH-MSP.2013.73.</a:t>
            </a:r>
          </a:p>
          <a:p>
            <a:pPr marL="0" lvl="0" indent="0" algn="l" rtl="0">
              <a:lnSpc>
                <a:spcPct val="115000"/>
              </a:lnSpc>
              <a:spcBef>
                <a:spcPts val="0"/>
              </a:spcBef>
              <a:spcAft>
                <a:spcPts val="0"/>
              </a:spcAft>
              <a:buNone/>
            </a:pPr>
            <a:r>
              <a:rPr lang="en-US" altLang="ko-KR" sz="1000" dirty="0">
                <a:solidFill>
                  <a:schemeClr val="dk1"/>
                </a:solidFill>
              </a:rPr>
              <a:t>[7] S. Park et al., “Feasibility of Measuring Shot Group Using LoRa Technology and YOLO V5,” </a:t>
            </a:r>
            <a:r>
              <a:rPr lang="en-US" altLang="ko-KR" sz="1000" i="1" dirty="0">
                <a:solidFill>
                  <a:schemeClr val="dk1"/>
                </a:solidFill>
              </a:rPr>
              <a:t>2022 IEEE Sensors Applications Symposium</a:t>
            </a:r>
          </a:p>
          <a:p>
            <a:pPr marL="0" lvl="0" indent="0" algn="l" rtl="0">
              <a:lnSpc>
                <a:spcPct val="115000"/>
              </a:lnSpc>
              <a:spcBef>
                <a:spcPts val="0"/>
              </a:spcBef>
              <a:spcAft>
                <a:spcPts val="0"/>
              </a:spcAft>
              <a:buNone/>
            </a:pPr>
            <a:r>
              <a:rPr lang="en-US" altLang="ko-KR" sz="1000" i="1" dirty="0">
                <a:solidFill>
                  <a:schemeClr val="dk1"/>
                </a:solidFill>
              </a:rPr>
              <a:t>(SAS)</a:t>
            </a:r>
            <a:r>
              <a:rPr lang="en-US" altLang="ko-KR" sz="1000" dirty="0">
                <a:solidFill>
                  <a:schemeClr val="dk1"/>
                </a:solidFill>
              </a:rPr>
              <a:t>, 2022, pp. 1-6, </a:t>
            </a:r>
            <a:r>
              <a:rPr lang="en-US" altLang="ko-KR" sz="1000" dirty="0" err="1">
                <a:solidFill>
                  <a:schemeClr val="dk1"/>
                </a:solidFill>
              </a:rPr>
              <a:t>doi</a:t>
            </a:r>
            <a:r>
              <a:rPr lang="en-US" altLang="ko-KR" sz="1000" dirty="0">
                <a:solidFill>
                  <a:schemeClr val="dk1"/>
                </a:solidFill>
              </a:rPr>
              <a:t>: 10.1109/SAS54819.2022.9881356.</a:t>
            </a:r>
          </a:p>
          <a:p>
            <a:pPr marL="0" lvl="0" indent="0" algn="l" rtl="0">
              <a:lnSpc>
                <a:spcPct val="115000"/>
              </a:lnSpc>
              <a:spcBef>
                <a:spcPts val="0"/>
              </a:spcBef>
              <a:spcAft>
                <a:spcPts val="0"/>
              </a:spcAft>
              <a:buNone/>
            </a:pPr>
            <a:r>
              <a:rPr lang="en-US" altLang="ko-KR" sz="1000" dirty="0">
                <a:solidFill>
                  <a:schemeClr val="dk1"/>
                </a:solidFill>
              </a:rPr>
              <a:t>[8] S. Li, H. Guo, W. Sun and X. Sun, “A low-illuminance image enhancement method in YUV color space,” </a:t>
            </a:r>
            <a:r>
              <a:rPr lang="en-US" altLang="ko-KR" sz="1000" i="1" dirty="0">
                <a:solidFill>
                  <a:schemeClr val="dk1"/>
                </a:solidFill>
              </a:rPr>
              <a:t>2022 14th International Conference on Measuring Technology and Mechatronics Automation (ICMTMA)</a:t>
            </a:r>
            <a:r>
              <a:rPr lang="en-US" altLang="ko-KR" sz="1000" dirty="0">
                <a:solidFill>
                  <a:schemeClr val="dk1"/>
                </a:solidFill>
              </a:rPr>
              <a:t>, 2022, pp. 286-291, </a:t>
            </a:r>
            <a:r>
              <a:rPr lang="en-US" altLang="ko-KR" sz="1000" dirty="0" err="1">
                <a:solidFill>
                  <a:schemeClr val="dk1"/>
                </a:solidFill>
              </a:rPr>
              <a:t>doi</a:t>
            </a:r>
            <a:r>
              <a:rPr lang="en-US" altLang="ko-KR" sz="1000" dirty="0">
                <a:solidFill>
                  <a:schemeClr val="dk1"/>
                </a:solidFill>
              </a:rPr>
              <a:t>: 10.1109/ICMTMA54903.2022.00062.</a:t>
            </a:r>
          </a:p>
          <a:p>
            <a:pPr marL="0" lvl="0" indent="0" algn="l" rtl="0">
              <a:lnSpc>
                <a:spcPct val="115000"/>
              </a:lnSpc>
              <a:spcBef>
                <a:spcPts val="0"/>
              </a:spcBef>
              <a:spcAft>
                <a:spcPts val="0"/>
              </a:spcAft>
              <a:buNone/>
            </a:pPr>
            <a:r>
              <a:rPr lang="en-US" altLang="ko-KR" sz="1000" dirty="0">
                <a:solidFill>
                  <a:schemeClr val="dk1"/>
                </a:solidFill>
              </a:rPr>
              <a:t>[9] W. Wang et al., “Weak-Light Image Enhancement Method Based on Adaptive Local Gamma Transform and Color Compensation”, </a:t>
            </a:r>
            <a:r>
              <a:rPr lang="en-US" altLang="ko-KR" sz="1000" i="1" dirty="0">
                <a:solidFill>
                  <a:schemeClr val="dk1"/>
                </a:solidFill>
              </a:rPr>
              <a:t>Journal of Sensors</a:t>
            </a:r>
            <a:r>
              <a:rPr lang="en-US" altLang="ko-KR" sz="1000" dirty="0">
                <a:solidFill>
                  <a:schemeClr val="dk1"/>
                </a:solidFill>
              </a:rPr>
              <a:t>, 2021, 18, </a:t>
            </a:r>
            <a:r>
              <a:rPr lang="en-US" altLang="ko-KR" sz="1000" dirty="0" err="1">
                <a:solidFill>
                  <a:schemeClr val="dk1"/>
                </a:solidFill>
              </a:rPr>
              <a:t>doi</a:t>
            </a:r>
            <a:r>
              <a:rPr lang="en-US" altLang="ko-KR" sz="1000" dirty="0">
                <a:solidFill>
                  <a:schemeClr val="dk1"/>
                </a:solidFill>
              </a:rPr>
              <a:t>: 10.1155/2021/5563698</a:t>
            </a:r>
          </a:p>
          <a:p>
            <a:pPr marL="0" lvl="0" indent="0" algn="l" rtl="0">
              <a:lnSpc>
                <a:spcPct val="115000"/>
              </a:lnSpc>
              <a:spcBef>
                <a:spcPts val="0"/>
              </a:spcBef>
              <a:spcAft>
                <a:spcPts val="0"/>
              </a:spcAft>
              <a:buNone/>
            </a:pPr>
            <a:r>
              <a:rPr lang="en-US" altLang="ko-KR" sz="1000" dirty="0">
                <a:solidFill>
                  <a:schemeClr val="dk1"/>
                </a:solidFill>
              </a:rPr>
              <a:t>[10] F. Demir, D. A. Abdullah and A. </a:t>
            </a:r>
            <a:r>
              <a:rPr lang="en-US" altLang="ko-KR" sz="1000" dirty="0" err="1">
                <a:solidFill>
                  <a:schemeClr val="dk1"/>
                </a:solidFill>
              </a:rPr>
              <a:t>Sengur</a:t>
            </a:r>
            <a:r>
              <a:rPr lang="en-US" altLang="ko-KR" sz="1000" dirty="0">
                <a:solidFill>
                  <a:schemeClr val="dk1"/>
                </a:solidFill>
              </a:rPr>
              <a:t>, “A New Deep CNN Model for Environmental Sound Classification,” in </a:t>
            </a:r>
            <a:r>
              <a:rPr lang="en-US" altLang="ko-KR" sz="1000" i="1" dirty="0">
                <a:solidFill>
                  <a:schemeClr val="dk1"/>
                </a:solidFill>
              </a:rPr>
              <a:t>IEEE Access</a:t>
            </a:r>
            <a:r>
              <a:rPr lang="en-US" altLang="ko-KR" sz="1000" dirty="0">
                <a:solidFill>
                  <a:schemeClr val="dk1"/>
                </a:solidFill>
              </a:rPr>
              <a:t>, vol. 8, pp.</a:t>
            </a:r>
          </a:p>
          <a:p>
            <a:pPr marL="0" lvl="0" indent="0" algn="l" rtl="0">
              <a:lnSpc>
                <a:spcPct val="115000"/>
              </a:lnSpc>
              <a:spcBef>
                <a:spcPts val="0"/>
              </a:spcBef>
              <a:spcAft>
                <a:spcPts val="0"/>
              </a:spcAft>
              <a:buNone/>
            </a:pPr>
            <a:r>
              <a:rPr lang="en-US" altLang="ko-KR" sz="1000" dirty="0">
                <a:solidFill>
                  <a:schemeClr val="dk1"/>
                </a:solidFill>
              </a:rPr>
              <a:t>66529-66537, 2020, </a:t>
            </a:r>
            <a:r>
              <a:rPr lang="en-US" altLang="ko-KR" sz="1000" dirty="0" err="1">
                <a:solidFill>
                  <a:schemeClr val="dk1"/>
                </a:solidFill>
              </a:rPr>
              <a:t>doi</a:t>
            </a:r>
            <a:r>
              <a:rPr lang="en-US" altLang="ko-KR" sz="1000" dirty="0">
                <a:solidFill>
                  <a:schemeClr val="dk1"/>
                </a:solidFill>
              </a:rPr>
              <a:t>: 10.1109/ACCESS.2020.2984903.</a:t>
            </a:r>
          </a:p>
        </p:txBody>
      </p:sp>
    </p:spTree>
    <p:extLst>
      <p:ext uri="{BB962C8B-B14F-4D97-AF65-F5344CB8AC3E}">
        <p14:creationId xmlns:p14="http://schemas.microsoft.com/office/powerpoint/2010/main" val="123573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dirty="0"/>
              <a:t>Reference</a:t>
            </a:r>
          </a:p>
        </p:txBody>
      </p:sp>
      <p:sp>
        <p:nvSpPr>
          <p:cNvPr id="10" name="TextBox 9">
            <a:extLst>
              <a:ext uri="{FF2B5EF4-FFF2-40B4-BE49-F238E27FC236}">
                <a16:creationId xmlns:a16="http://schemas.microsoft.com/office/drawing/2014/main" id="{DFEC4256-C624-7AA2-B99A-5AF58C136B04}"/>
              </a:ext>
            </a:extLst>
          </p:cNvPr>
          <p:cNvSpPr txBox="1"/>
          <p:nvPr/>
        </p:nvSpPr>
        <p:spPr>
          <a:xfrm>
            <a:off x="411033" y="805011"/>
            <a:ext cx="8321934" cy="3793987"/>
          </a:xfrm>
          <a:prstGeom prst="rect">
            <a:avLst/>
          </a:prstGeom>
          <a:noFill/>
        </p:spPr>
        <p:txBody>
          <a:bodyPr wrap="square">
            <a:spAutoFit/>
          </a:bodyPr>
          <a:lstStyle/>
          <a:p>
            <a:pPr marL="0" lvl="0" indent="0" algn="l" rtl="0">
              <a:lnSpc>
                <a:spcPct val="115000"/>
              </a:lnSpc>
              <a:spcBef>
                <a:spcPts val="0"/>
              </a:spcBef>
              <a:spcAft>
                <a:spcPts val="0"/>
              </a:spcAft>
              <a:buNone/>
            </a:pPr>
            <a:r>
              <a:rPr lang="en-US" altLang="ko-KR" sz="1000" dirty="0">
                <a:solidFill>
                  <a:schemeClr val="dk1"/>
                </a:solidFill>
              </a:rPr>
              <a:t>[11] T. Chen, D. Eager and D. </a:t>
            </a:r>
            <a:r>
              <a:rPr lang="en-US" altLang="ko-KR" sz="1000" dirty="0" err="1">
                <a:solidFill>
                  <a:schemeClr val="dk1"/>
                </a:solidFill>
              </a:rPr>
              <a:t>Makaroff</a:t>
            </a:r>
            <a:r>
              <a:rPr lang="en-US" altLang="ko-KR" sz="1000" dirty="0">
                <a:solidFill>
                  <a:schemeClr val="dk1"/>
                </a:solidFill>
              </a:rPr>
              <a:t>, “Efficient Image Transmission Using LoRa Technology In Agricultural Monitoring IoT Systems,” </a:t>
            </a:r>
            <a:r>
              <a:rPr lang="en-US" altLang="ko-KR" sz="1000" i="1" dirty="0">
                <a:solidFill>
                  <a:schemeClr val="dk1"/>
                </a:solidFill>
              </a:rPr>
              <a:t>2019 International Conference on Internet of Things (</a:t>
            </a:r>
            <a:r>
              <a:rPr lang="en-US" altLang="ko-KR" sz="1000" i="1" dirty="0" err="1">
                <a:solidFill>
                  <a:schemeClr val="dk1"/>
                </a:solidFill>
              </a:rPr>
              <a:t>iThings</a:t>
            </a:r>
            <a:r>
              <a:rPr lang="en-US" altLang="ko-KR" sz="1000" i="1" dirty="0">
                <a:solidFill>
                  <a:schemeClr val="dk1"/>
                </a:solidFill>
              </a:rPr>
              <a:t>) and IEEE Green Computing and Communications (Green-Com) and IEEE Cyber, Physical and Social Computing (</a:t>
            </a:r>
            <a:r>
              <a:rPr lang="en-US" altLang="ko-KR" sz="1000" i="1" dirty="0" err="1">
                <a:solidFill>
                  <a:schemeClr val="dk1"/>
                </a:solidFill>
              </a:rPr>
              <a:t>CPSCom</a:t>
            </a:r>
            <a:r>
              <a:rPr lang="en-US" altLang="ko-KR" sz="1000" i="1" dirty="0">
                <a:solidFill>
                  <a:schemeClr val="dk1"/>
                </a:solidFill>
              </a:rPr>
              <a:t>) and IEEE Smart Data (</a:t>
            </a:r>
            <a:r>
              <a:rPr lang="en-US" altLang="ko-KR" sz="1000" i="1" dirty="0" err="1">
                <a:solidFill>
                  <a:schemeClr val="dk1"/>
                </a:solidFill>
              </a:rPr>
              <a:t>SmartData</a:t>
            </a:r>
            <a:r>
              <a:rPr lang="en-US" altLang="ko-KR" sz="1000" i="1" dirty="0">
                <a:solidFill>
                  <a:schemeClr val="dk1"/>
                </a:solidFill>
              </a:rPr>
              <a:t>)</a:t>
            </a:r>
            <a:r>
              <a:rPr lang="en-US" altLang="ko-KR" sz="1000" dirty="0">
                <a:solidFill>
                  <a:schemeClr val="dk1"/>
                </a:solidFill>
              </a:rPr>
              <a:t>, 2019, pp. 937-944, </a:t>
            </a:r>
            <a:r>
              <a:rPr lang="en-US" altLang="ko-KR" sz="1000" dirty="0" err="1">
                <a:solidFill>
                  <a:schemeClr val="dk1"/>
                </a:solidFill>
              </a:rPr>
              <a:t>doi</a:t>
            </a:r>
            <a:r>
              <a:rPr lang="en-US" altLang="ko-KR" sz="1000" dirty="0">
                <a:solidFill>
                  <a:schemeClr val="dk1"/>
                </a:solidFill>
              </a:rPr>
              <a:t>: 10.1109/</a:t>
            </a:r>
            <a:r>
              <a:rPr lang="en-US" altLang="ko-KR" sz="1000" dirty="0" err="1">
                <a:solidFill>
                  <a:schemeClr val="dk1"/>
                </a:solidFill>
              </a:rPr>
              <a:t>iThings</a:t>
            </a:r>
            <a:r>
              <a:rPr lang="en-US" altLang="ko-KR" sz="1000" dirty="0">
                <a:solidFill>
                  <a:schemeClr val="dk1"/>
                </a:solidFill>
              </a:rPr>
              <a:t>/</a:t>
            </a:r>
            <a:r>
              <a:rPr lang="en-US" altLang="ko-KR" sz="1000" dirty="0" err="1">
                <a:solidFill>
                  <a:schemeClr val="dk1"/>
                </a:solidFill>
              </a:rPr>
              <a:t>GreenCom</a:t>
            </a:r>
            <a:r>
              <a:rPr lang="en-US" altLang="ko-KR" sz="1000" dirty="0">
                <a:solidFill>
                  <a:schemeClr val="dk1"/>
                </a:solidFill>
              </a:rPr>
              <a:t>/</a:t>
            </a:r>
            <a:r>
              <a:rPr lang="en-US" altLang="ko-KR" sz="1000" dirty="0" err="1">
                <a:solidFill>
                  <a:schemeClr val="dk1"/>
                </a:solidFill>
              </a:rPr>
              <a:t>CPSCom</a:t>
            </a:r>
            <a:r>
              <a:rPr lang="en-US" altLang="ko-KR" sz="1000" dirty="0">
                <a:solidFill>
                  <a:schemeClr val="dk1"/>
                </a:solidFill>
              </a:rPr>
              <a:t>/SmartData.2019.00166.</a:t>
            </a:r>
          </a:p>
          <a:p>
            <a:pPr marL="0" lvl="0" indent="0" algn="l" rtl="0">
              <a:lnSpc>
                <a:spcPct val="115000"/>
              </a:lnSpc>
              <a:spcBef>
                <a:spcPts val="0"/>
              </a:spcBef>
              <a:spcAft>
                <a:spcPts val="0"/>
              </a:spcAft>
              <a:buNone/>
            </a:pPr>
            <a:r>
              <a:rPr lang="en-US" altLang="ko-KR" sz="1000" dirty="0">
                <a:solidFill>
                  <a:schemeClr val="dk1"/>
                </a:solidFill>
              </a:rPr>
              <a:t>[12] S. </a:t>
            </a:r>
            <a:r>
              <a:rPr lang="en-US" altLang="ko-KR" sz="1000" dirty="0" err="1">
                <a:solidFill>
                  <a:schemeClr val="dk1"/>
                </a:solidFill>
              </a:rPr>
              <a:t>Devalal</a:t>
            </a:r>
            <a:r>
              <a:rPr lang="en-US" altLang="ko-KR" sz="1000" dirty="0">
                <a:solidFill>
                  <a:schemeClr val="dk1"/>
                </a:solidFill>
              </a:rPr>
              <a:t> and A. Karthikeyan, “LoRa Technology - An Overview,” </a:t>
            </a:r>
            <a:r>
              <a:rPr lang="en-US" altLang="ko-KR" sz="1000" i="1" dirty="0">
                <a:solidFill>
                  <a:schemeClr val="dk1"/>
                </a:solidFill>
              </a:rPr>
              <a:t>2018 Second International Conference on Electronics, Communication and Aerospace Technology (ICECA)</a:t>
            </a:r>
            <a:r>
              <a:rPr lang="en-US" altLang="ko-KR" sz="1000" dirty="0">
                <a:solidFill>
                  <a:schemeClr val="dk1"/>
                </a:solidFill>
              </a:rPr>
              <a:t>, 2018, pp. 284-290, </a:t>
            </a:r>
            <a:r>
              <a:rPr lang="en-US" altLang="ko-KR" sz="1000" dirty="0" err="1">
                <a:solidFill>
                  <a:schemeClr val="dk1"/>
                </a:solidFill>
              </a:rPr>
              <a:t>doi</a:t>
            </a:r>
            <a:r>
              <a:rPr lang="en-US" altLang="ko-KR" sz="1000" dirty="0">
                <a:solidFill>
                  <a:schemeClr val="dk1"/>
                </a:solidFill>
              </a:rPr>
              <a:t>: 10.1109/ICECA.2018.8474715</a:t>
            </a:r>
          </a:p>
          <a:p>
            <a:pPr marL="0" lvl="0" indent="0" algn="l" rtl="0">
              <a:lnSpc>
                <a:spcPct val="115000"/>
              </a:lnSpc>
              <a:spcBef>
                <a:spcPts val="0"/>
              </a:spcBef>
              <a:spcAft>
                <a:spcPts val="0"/>
              </a:spcAft>
              <a:buNone/>
            </a:pPr>
            <a:r>
              <a:rPr lang="en-US" altLang="ko-KR" sz="1000" dirty="0">
                <a:solidFill>
                  <a:schemeClr val="dk1"/>
                </a:solidFill>
              </a:rPr>
              <a:t>[13] G. M. Murch, "Physiological principles for the effective use of color," in </a:t>
            </a:r>
            <a:r>
              <a:rPr lang="en-US" altLang="ko-KR" sz="1000" i="1" dirty="0">
                <a:solidFill>
                  <a:schemeClr val="dk1"/>
                </a:solidFill>
              </a:rPr>
              <a:t>IEEE Computer Graphics and Applications</a:t>
            </a:r>
            <a:r>
              <a:rPr lang="en-US" altLang="ko-KR" sz="1000" dirty="0">
                <a:solidFill>
                  <a:schemeClr val="dk1"/>
                </a:solidFill>
              </a:rPr>
              <a:t>, vol. 4, no. 11, pp. 48-55, Nov. 1984, </a:t>
            </a:r>
            <a:r>
              <a:rPr lang="en-US" altLang="ko-KR" sz="1000" dirty="0" err="1">
                <a:solidFill>
                  <a:schemeClr val="dk1"/>
                </a:solidFill>
              </a:rPr>
              <a:t>doi</a:t>
            </a:r>
            <a:r>
              <a:rPr lang="en-US" altLang="ko-KR" sz="1000" dirty="0">
                <a:solidFill>
                  <a:schemeClr val="dk1"/>
                </a:solidFill>
              </a:rPr>
              <a:t>: 10.1109/MCG.1984.6429356.</a:t>
            </a:r>
          </a:p>
          <a:p>
            <a:pPr marL="0" lvl="0" indent="0" algn="l" rtl="0">
              <a:lnSpc>
                <a:spcPct val="115000"/>
              </a:lnSpc>
              <a:spcBef>
                <a:spcPts val="0"/>
              </a:spcBef>
              <a:spcAft>
                <a:spcPts val="0"/>
              </a:spcAft>
              <a:buNone/>
            </a:pPr>
            <a:r>
              <a:rPr lang="en-US" altLang="ko-KR" sz="1000" dirty="0">
                <a:solidFill>
                  <a:schemeClr val="dk1"/>
                </a:solidFill>
              </a:rPr>
              <a:t>[14] </a:t>
            </a:r>
            <a:r>
              <a:rPr lang="en-US" altLang="ko-KR" sz="1000" dirty="0">
                <a:solidFill>
                  <a:schemeClr val="dk1"/>
                </a:solidFill>
                <a:highlight>
                  <a:srgbClr val="FFFFFF"/>
                </a:highlight>
              </a:rPr>
              <a:t>C. Poynton, "YUV and luminance considered harmful: A plea for precise terminology in video," </a:t>
            </a:r>
            <a:r>
              <a:rPr lang="en-US" altLang="ko-KR" sz="1000" dirty="0">
                <a:solidFill>
                  <a:schemeClr val="dk1"/>
                </a:solidFill>
                <a:highlight>
                  <a:srgbClr val="FFFFFF"/>
                </a:highlight>
                <a:uFill>
                  <a:noFill/>
                </a:uFill>
                <a:hlinkClick r:id="rId2">
                  <a:extLst>
                    <a:ext uri="{A12FA001-AC4F-418D-AE19-62706E023703}">
                      <ahyp:hlinkClr xmlns:ahyp="http://schemas.microsoft.com/office/drawing/2018/hyperlinkcolor" val="tx"/>
                    </a:ext>
                  </a:extLst>
                </a:hlinkClick>
              </a:rPr>
              <a:t>www.inforamp.net</a:t>
            </a:r>
            <a:r>
              <a:rPr lang="en-US" altLang="ko-KR" sz="1000" dirty="0">
                <a:solidFill>
                  <a:schemeClr val="dk1"/>
                </a:solidFill>
                <a:highlight>
                  <a:srgbClr val="FFFFFF"/>
                </a:highlight>
              </a:rPr>
              <a:t>, 2001</a:t>
            </a:r>
            <a:endParaRPr lang="en-US" altLang="ko-KR" sz="1000" dirty="0">
              <a:solidFill>
                <a:schemeClr val="dk1"/>
              </a:solidFill>
            </a:endParaRPr>
          </a:p>
          <a:p>
            <a:pPr marL="0" lvl="0" indent="0" algn="l" rtl="0">
              <a:lnSpc>
                <a:spcPct val="115000"/>
              </a:lnSpc>
              <a:spcBef>
                <a:spcPts val="0"/>
              </a:spcBef>
              <a:spcAft>
                <a:spcPts val="0"/>
              </a:spcAft>
              <a:buNone/>
            </a:pPr>
            <a:r>
              <a:rPr lang="en-US" altLang="ko-KR" sz="1000" dirty="0">
                <a:solidFill>
                  <a:schemeClr val="dk1"/>
                </a:solidFill>
              </a:rPr>
              <a:t>[15] O’Shea, K., Nash, R. An Introduction to Convolutional Neural Networks. </a:t>
            </a:r>
            <a:r>
              <a:rPr lang="en-US" altLang="ko-KR" sz="1000" i="1" dirty="0" err="1">
                <a:solidFill>
                  <a:schemeClr val="dk1"/>
                </a:solidFill>
              </a:rPr>
              <a:t>ArXiv</a:t>
            </a:r>
            <a:r>
              <a:rPr lang="en-US" altLang="ko-KR" sz="1000" i="1" dirty="0">
                <a:solidFill>
                  <a:schemeClr val="dk1"/>
                </a:solidFill>
              </a:rPr>
              <a:t>, abs/1511.08458,</a:t>
            </a:r>
            <a:r>
              <a:rPr lang="en-US" altLang="ko-KR" sz="1000" dirty="0">
                <a:solidFill>
                  <a:schemeClr val="dk1"/>
                </a:solidFill>
              </a:rPr>
              <a:t> 2015.</a:t>
            </a:r>
          </a:p>
          <a:p>
            <a:pPr marL="0" lvl="0" indent="0" algn="l" rtl="0">
              <a:lnSpc>
                <a:spcPct val="115000"/>
              </a:lnSpc>
              <a:spcBef>
                <a:spcPts val="0"/>
              </a:spcBef>
              <a:spcAft>
                <a:spcPts val="0"/>
              </a:spcAft>
              <a:buNone/>
            </a:pPr>
            <a:r>
              <a:rPr lang="en-US" altLang="ko-KR" sz="1000" dirty="0">
                <a:solidFill>
                  <a:schemeClr val="dk1"/>
                </a:solidFill>
              </a:rPr>
              <a:t>[16] </a:t>
            </a:r>
            <a:r>
              <a:rPr lang="en-US" altLang="ko-KR" sz="1000" dirty="0" err="1">
                <a:solidFill>
                  <a:schemeClr val="dk1"/>
                </a:solidFill>
              </a:rPr>
              <a:t>Clevert</a:t>
            </a:r>
            <a:r>
              <a:rPr lang="en-US" altLang="ko-KR" sz="1000" dirty="0">
                <a:solidFill>
                  <a:schemeClr val="dk1"/>
                </a:solidFill>
              </a:rPr>
              <a:t>, D., </a:t>
            </a:r>
            <a:r>
              <a:rPr lang="en-US" altLang="ko-KR" sz="1000" dirty="0" err="1">
                <a:solidFill>
                  <a:schemeClr val="dk1"/>
                </a:solidFill>
              </a:rPr>
              <a:t>Unterthiner</a:t>
            </a:r>
            <a:r>
              <a:rPr lang="en-US" altLang="ko-KR" sz="1000" dirty="0">
                <a:solidFill>
                  <a:schemeClr val="dk1"/>
                </a:solidFill>
              </a:rPr>
              <a:t>, T., &amp; </a:t>
            </a:r>
            <a:r>
              <a:rPr lang="en-US" altLang="ko-KR" sz="1000" dirty="0" err="1">
                <a:solidFill>
                  <a:schemeClr val="dk1"/>
                </a:solidFill>
              </a:rPr>
              <a:t>Hochreiter</a:t>
            </a:r>
            <a:r>
              <a:rPr lang="en-US" altLang="ko-KR" sz="1000" dirty="0">
                <a:solidFill>
                  <a:schemeClr val="dk1"/>
                </a:solidFill>
              </a:rPr>
              <a:t>, S. Fast and Accurate Deep Network Learning by Exponential Linear Units (ELUs). </a:t>
            </a:r>
            <a:r>
              <a:rPr lang="en-US" altLang="ko-KR" sz="1000" i="1" dirty="0" err="1">
                <a:solidFill>
                  <a:schemeClr val="dk1"/>
                </a:solidFill>
              </a:rPr>
              <a:t>arXiv</a:t>
            </a:r>
            <a:r>
              <a:rPr lang="en-US" altLang="ko-KR" sz="1000" i="1" dirty="0">
                <a:solidFill>
                  <a:schemeClr val="dk1"/>
                </a:solidFill>
              </a:rPr>
              <a:t>: Learning,</a:t>
            </a:r>
            <a:r>
              <a:rPr lang="en-US" altLang="ko-KR" sz="1000" dirty="0">
                <a:solidFill>
                  <a:schemeClr val="dk1"/>
                </a:solidFill>
              </a:rPr>
              <a:t> 2016.</a:t>
            </a:r>
          </a:p>
          <a:p>
            <a:pPr marL="0" lvl="0" indent="0" algn="l" rtl="0">
              <a:lnSpc>
                <a:spcPct val="115000"/>
              </a:lnSpc>
              <a:spcBef>
                <a:spcPts val="0"/>
              </a:spcBef>
              <a:spcAft>
                <a:spcPts val="0"/>
              </a:spcAft>
              <a:buNone/>
            </a:pPr>
            <a:r>
              <a:rPr lang="en-US" altLang="ko-KR" sz="1000" dirty="0">
                <a:solidFill>
                  <a:schemeClr val="dk1"/>
                </a:solidFill>
              </a:rPr>
              <a:t>[17] </a:t>
            </a:r>
            <a:r>
              <a:rPr lang="en-US" altLang="ko-KR" sz="1000" dirty="0" err="1">
                <a:solidFill>
                  <a:schemeClr val="dk1"/>
                </a:solidFill>
              </a:rPr>
              <a:t>Ioffe</a:t>
            </a:r>
            <a:r>
              <a:rPr lang="en-US" altLang="ko-KR" sz="1000" dirty="0">
                <a:solidFill>
                  <a:schemeClr val="dk1"/>
                </a:solidFill>
              </a:rPr>
              <a:t>, S., &amp; </a:t>
            </a:r>
            <a:r>
              <a:rPr lang="en-US" altLang="ko-KR" sz="1000" dirty="0" err="1">
                <a:solidFill>
                  <a:schemeClr val="dk1"/>
                </a:solidFill>
              </a:rPr>
              <a:t>Szegedy</a:t>
            </a:r>
            <a:r>
              <a:rPr lang="en-US" altLang="ko-KR" sz="1000" dirty="0">
                <a:solidFill>
                  <a:schemeClr val="dk1"/>
                </a:solidFill>
              </a:rPr>
              <a:t>, C. Batch normalization: Accelerating deep network training by reducing internal covariate shift. In </a:t>
            </a:r>
            <a:r>
              <a:rPr lang="en-US" altLang="ko-KR" sz="1000" i="1" dirty="0">
                <a:solidFill>
                  <a:schemeClr val="dk1"/>
                </a:solidFill>
              </a:rPr>
              <a:t>International conference on machine learning</a:t>
            </a:r>
            <a:r>
              <a:rPr lang="en-US" altLang="ko-KR" sz="1000" dirty="0">
                <a:solidFill>
                  <a:schemeClr val="dk1"/>
                </a:solidFill>
              </a:rPr>
              <a:t>  (pp. 448-456). PMLR, 2015.</a:t>
            </a:r>
          </a:p>
          <a:p>
            <a:pPr marL="0" lvl="0" indent="0" algn="l" rtl="0">
              <a:lnSpc>
                <a:spcPct val="115000"/>
              </a:lnSpc>
              <a:spcBef>
                <a:spcPts val="0"/>
              </a:spcBef>
              <a:spcAft>
                <a:spcPts val="0"/>
              </a:spcAft>
              <a:buNone/>
            </a:pPr>
            <a:r>
              <a:rPr lang="en-US" altLang="ko-KR" sz="1000" dirty="0">
                <a:solidFill>
                  <a:schemeClr val="dk1"/>
                </a:solidFill>
              </a:rPr>
              <a:t>[18] </a:t>
            </a:r>
            <a:r>
              <a:rPr lang="en-US" altLang="ko-KR" sz="1000" dirty="0" err="1">
                <a:solidFill>
                  <a:schemeClr val="dk1"/>
                </a:solidFill>
              </a:rPr>
              <a:t>Duchi</a:t>
            </a:r>
            <a:r>
              <a:rPr lang="en-US" altLang="ko-KR" sz="1000" dirty="0">
                <a:solidFill>
                  <a:schemeClr val="dk1"/>
                </a:solidFill>
              </a:rPr>
              <a:t>, John, </a:t>
            </a:r>
            <a:r>
              <a:rPr lang="en-US" altLang="ko-KR" sz="1000" dirty="0" err="1">
                <a:solidFill>
                  <a:schemeClr val="dk1"/>
                </a:solidFill>
              </a:rPr>
              <a:t>Elad</a:t>
            </a:r>
            <a:r>
              <a:rPr lang="en-US" altLang="ko-KR" sz="1000" dirty="0">
                <a:solidFill>
                  <a:schemeClr val="dk1"/>
                </a:solidFill>
              </a:rPr>
              <a:t> Hazan, and Yoram Singer. "Adaptive </a:t>
            </a:r>
            <a:r>
              <a:rPr lang="en-US" altLang="ko-KR" sz="1000" dirty="0" err="1">
                <a:solidFill>
                  <a:schemeClr val="dk1"/>
                </a:solidFill>
              </a:rPr>
              <a:t>subgradient</a:t>
            </a:r>
            <a:r>
              <a:rPr lang="en-US" altLang="ko-KR" sz="1000" dirty="0">
                <a:solidFill>
                  <a:schemeClr val="dk1"/>
                </a:solidFill>
              </a:rPr>
              <a:t> methods for online learning and stochastic optimization." </a:t>
            </a:r>
            <a:r>
              <a:rPr lang="en-US" altLang="ko-KR" sz="1000" i="1" dirty="0">
                <a:solidFill>
                  <a:schemeClr val="dk1"/>
                </a:solidFill>
              </a:rPr>
              <a:t>Journal of machine learning research</a:t>
            </a:r>
            <a:r>
              <a:rPr lang="en-US" altLang="ko-KR" sz="1000" dirty="0">
                <a:solidFill>
                  <a:schemeClr val="dk1"/>
                </a:solidFill>
              </a:rPr>
              <a:t>  12.7 (2011).</a:t>
            </a:r>
          </a:p>
          <a:p>
            <a:pPr marL="0" lvl="0" indent="0" algn="l" rtl="0">
              <a:lnSpc>
                <a:spcPct val="115000"/>
              </a:lnSpc>
              <a:spcBef>
                <a:spcPts val="0"/>
              </a:spcBef>
              <a:spcAft>
                <a:spcPts val="0"/>
              </a:spcAft>
              <a:buNone/>
            </a:pPr>
            <a:r>
              <a:rPr lang="en-US" altLang="ko-KR" sz="1000" dirty="0">
                <a:solidFill>
                  <a:schemeClr val="dk1"/>
                </a:solidFill>
              </a:rPr>
              <a:t>[19] J. </a:t>
            </a:r>
            <a:r>
              <a:rPr lang="en-US" altLang="ko-KR" sz="1000" dirty="0" err="1">
                <a:solidFill>
                  <a:schemeClr val="dk1"/>
                </a:solidFill>
              </a:rPr>
              <a:t>Salamon</a:t>
            </a:r>
            <a:r>
              <a:rPr lang="en-US" altLang="ko-KR" sz="1000" dirty="0">
                <a:solidFill>
                  <a:schemeClr val="dk1"/>
                </a:solidFill>
              </a:rPr>
              <a:t>, C. Jacoby and J. P. Bello, "A Dataset and Taxonomy for Urban Sound Research," Nov. 2014. [Online]. Available:</a:t>
            </a:r>
            <a:r>
              <a:rPr lang="en-US" altLang="ko-KR" sz="1000" dirty="0">
                <a:solidFill>
                  <a:schemeClr val="dk1"/>
                </a:solidFill>
                <a:uFill>
                  <a:noFill/>
                </a:uFill>
                <a:hlinkClick r:id="rId3">
                  <a:extLst>
                    <a:ext uri="{A12FA001-AC4F-418D-AE19-62706E023703}">
                      <ahyp:hlinkClr xmlns:ahyp="http://schemas.microsoft.com/office/drawing/2018/hyperlinkcolor" val="tx"/>
                    </a:ext>
                  </a:extLst>
                </a:hlinkClick>
              </a:rPr>
              <a:t> https://urbansounddataset.weebly.com/urbansound8k.html</a:t>
            </a:r>
            <a:endParaRPr lang="en-US" altLang="ko-KR" sz="1000" dirty="0">
              <a:solidFill>
                <a:schemeClr val="dk1"/>
              </a:solidFill>
            </a:endParaRPr>
          </a:p>
          <a:p>
            <a:pPr marL="0" lvl="0" indent="0" algn="l" rtl="0">
              <a:lnSpc>
                <a:spcPct val="115000"/>
              </a:lnSpc>
              <a:spcBef>
                <a:spcPts val="0"/>
              </a:spcBef>
              <a:spcAft>
                <a:spcPts val="0"/>
              </a:spcAft>
              <a:buNone/>
            </a:pPr>
            <a:r>
              <a:rPr lang="en-US" altLang="ko-KR" sz="1000" dirty="0">
                <a:solidFill>
                  <a:schemeClr val="dk1"/>
                </a:solidFill>
              </a:rPr>
              <a:t>[20] </a:t>
            </a:r>
            <a:r>
              <a:rPr lang="en-US" altLang="ko-KR" sz="1000" i="1" dirty="0">
                <a:solidFill>
                  <a:schemeClr val="dk1"/>
                </a:solidFill>
              </a:rPr>
              <a:t>Gunshot Audio Forensics Dataset</a:t>
            </a:r>
            <a:r>
              <a:rPr lang="en-US" altLang="ko-KR" sz="1000" dirty="0">
                <a:solidFill>
                  <a:schemeClr val="dk1"/>
                </a:solidFill>
              </a:rPr>
              <a:t>, Development of Computational Methods for the Audio Analysis of Gunshots, NIJ grant 2016-DN-BX-0183, Jun. 2018. [Online]. Available:</a:t>
            </a:r>
            <a:r>
              <a:rPr lang="en-US" altLang="ko-KR" sz="1000" dirty="0">
                <a:solidFill>
                  <a:schemeClr val="dk1"/>
                </a:solidFill>
                <a:uFill>
                  <a:noFill/>
                </a:uFill>
                <a:hlinkClick r:id="rId4">
                  <a:extLst>
                    <a:ext uri="{A12FA001-AC4F-418D-AE19-62706E023703}">
                      <ahyp:hlinkClr xmlns:ahyp="http://schemas.microsoft.com/office/drawing/2018/hyperlinkcolor" val="tx"/>
                    </a:ext>
                  </a:extLst>
                </a:hlinkClick>
              </a:rPr>
              <a:t> http://cadreforensics.com/audio/</a:t>
            </a:r>
            <a:endParaRPr lang="en-US" altLang="ko-KR" sz="1000" dirty="0">
              <a:solidFill>
                <a:schemeClr val="dk1"/>
              </a:solidFill>
            </a:endParaRPr>
          </a:p>
          <a:p>
            <a:pPr marL="0" lvl="0" indent="0" algn="l" rtl="0">
              <a:lnSpc>
                <a:spcPct val="115000"/>
              </a:lnSpc>
              <a:spcBef>
                <a:spcPts val="0"/>
              </a:spcBef>
              <a:spcAft>
                <a:spcPts val="0"/>
              </a:spcAft>
              <a:buNone/>
            </a:pPr>
            <a:r>
              <a:rPr lang="en-US" altLang="ko-KR" sz="1000" dirty="0">
                <a:solidFill>
                  <a:schemeClr val="dk1"/>
                </a:solidFill>
              </a:rPr>
              <a:t>[21] Z. Chi, Y. Li and C. Chen, “Deep convolutional neural network combined with concatenated spectrogram for environmental sound classification,'' </a:t>
            </a:r>
            <a:r>
              <a:rPr lang="en-US" altLang="ko-KR" sz="1000" i="1" dirty="0">
                <a:solidFill>
                  <a:schemeClr val="dk1"/>
                </a:solidFill>
              </a:rPr>
              <a:t>2019 IEEE 7th International Conference on Computer Science and Network Technology (ICCSNT)</a:t>
            </a:r>
            <a:r>
              <a:rPr lang="en-US" altLang="ko-KR" sz="1000" dirty="0">
                <a:solidFill>
                  <a:schemeClr val="dk1"/>
                </a:solidFill>
              </a:rPr>
              <a:t>, pp. 251-254, 2019.</a:t>
            </a:r>
          </a:p>
        </p:txBody>
      </p:sp>
    </p:spTree>
    <p:extLst>
      <p:ext uri="{BB962C8B-B14F-4D97-AF65-F5344CB8AC3E}">
        <p14:creationId xmlns:p14="http://schemas.microsoft.com/office/powerpoint/2010/main" val="3836417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1ab7cffbad9_0_75"/>
          <p:cNvSpPr txBox="1">
            <a:spLocks noGrp="1"/>
          </p:cNvSpPr>
          <p:nvPr>
            <p:ph type="ctrTitle"/>
          </p:nvPr>
        </p:nvSpPr>
        <p:spPr>
          <a:xfrm>
            <a:off x="2164751" y="340949"/>
            <a:ext cx="4814400" cy="8934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rgbClr val="262626"/>
              </a:buClr>
              <a:buSzPts val="6400"/>
              <a:buFont typeface="Impact"/>
              <a:buNone/>
            </a:pPr>
            <a:r>
              <a:rPr lang="en-US">
                <a:solidFill>
                  <a:srgbClr val="262626"/>
                </a:solidFill>
              </a:rPr>
              <a:t>Q &amp; A</a:t>
            </a:r>
            <a:endParaRPr/>
          </a:p>
        </p:txBody>
      </p:sp>
      <p:sp>
        <p:nvSpPr>
          <p:cNvPr id="651" name="Google Shape;651;g1ab7cffbad9_0_75"/>
          <p:cNvSpPr/>
          <p:nvPr/>
        </p:nvSpPr>
        <p:spPr>
          <a:xfrm>
            <a:off x="1582336" y="2412242"/>
            <a:ext cx="3376800" cy="900000"/>
          </a:xfrm>
          <a:prstGeom prst="rect">
            <a:avLst/>
          </a:prstGeom>
          <a:noFill/>
          <a:ln>
            <a:noFill/>
          </a:ln>
        </p:spPr>
        <p:txBody>
          <a:bodyPr spcFirstLastPara="1" wrap="square" lIns="0" tIns="0" rIns="0" bIns="0" anchor="t" anchorCtr="0">
            <a:noAutofit/>
          </a:bodyPr>
          <a:lstStyle/>
          <a:p>
            <a:pPr marL="274320" marR="0" lvl="0" indent="-274320" algn="l" rtl="0">
              <a:lnSpc>
                <a:spcPct val="100000"/>
              </a:lnSpc>
              <a:spcBef>
                <a:spcPts val="0"/>
              </a:spcBef>
              <a:spcAft>
                <a:spcPts val="0"/>
              </a:spcAft>
              <a:buClr>
                <a:schemeClr val="dk1"/>
              </a:buClr>
              <a:buSzPts val="1400"/>
              <a:buFont typeface="Noto Sans Symbols"/>
              <a:buChar char="▪"/>
            </a:pPr>
            <a:r>
              <a:rPr lang="en-US" sz="1400" b="1" i="0">
                <a:solidFill>
                  <a:schemeClr val="dk1"/>
                </a:solidFill>
                <a:latin typeface="Libre Franklin Medium"/>
                <a:ea typeface="Libre Franklin Medium"/>
                <a:cs typeface="Libre Franklin Medium"/>
                <a:sym typeface="Libre Franklin Medium"/>
              </a:rPr>
              <a:t>Woojin Choi</a:t>
            </a:r>
            <a:endParaRPr/>
          </a:p>
          <a:p>
            <a:pPr marL="274320" marR="0" lvl="0" indent="-274320" algn="l" rtl="0">
              <a:lnSpc>
                <a:spcPct val="100000"/>
              </a:lnSpc>
              <a:spcBef>
                <a:spcPts val="0"/>
              </a:spcBef>
              <a:spcAft>
                <a:spcPts val="0"/>
              </a:spcAft>
              <a:buClr>
                <a:schemeClr val="dk1"/>
              </a:buClr>
              <a:buSzPts val="1200"/>
              <a:buFont typeface="Noto Sans Symbols"/>
              <a:buChar char="▪"/>
            </a:pPr>
            <a:r>
              <a:rPr lang="en-US" sz="1200" b="0" i="0">
                <a:solidFill>
                  <a:schemeClr val="dk1"/>
                </a:solidFill>
                <a:latin typeface="Libre Franklin Medium"/>
                <a:ea typeface="Libre Franklin Medium"/>
                <a:cs typeface="Libre Franklin Medium"/>
                <a:sym typeface="Libre Franklin Medium"/>
              </a:rPr>
              <a:t>Sun Moon University</a:t>
            </a:r>
            <a:endParaRPr sz="1200" b="0" i="0">
              <a:solidFill>
                <a:schemeClr val="dk1"/>
              </a:solidFill>
              <a:latin typeface="Libre Franklin Medium"/>
              <a:ea typeface="Libre Franklin Medium"/>
              <a:cs typeface="Libre Franklin Medium"/>
              <a:sym typeface="Libre Franklin Medium"/>
            </a:endParaRPr>
          </a:p>
          <a:p>
            <a:pPr marL="274320" marR="0" lvl="0" indent="-274320" algn="l" rtl="0">
              <a:lnSpc>
                <a:spcPct val="100000"/>
              </a:lnSpc>
              <a:spcBef>
                <a:spcPts val="0"/>
              </a:spcBef>
              <a:spcAft>
                <a:spcPts val="0"/>
              </a:spcAft>
              <a:buClr>
                <a:schemeClr val="dk1"/>
              </a:buClr>
              <a:buSzPts val="1200"/>
              <a:buFont typeface="Noto Sans Symbols"/>
              <a:buChar char="▪"/>
            </a:pPr>
            <a:r>
              <a:rPr lang="en-US" sz="1200" b="0" i="0">
                <a:solidFill>
                  <a:schemeClr val="dk1"/>
                </a:solidFill>
                <a:latin typeface="Libre Franklin Medium"/>
                <a:ea typeface="Libre Franklin Medium"/>
                <a:cs typeface="Libre Franklin Medium"/>
                <a:sym typeface="Libre Franklin Medium"/>
              </a:rPr>
              <a:t>Computer Vision &amp; AI</a:t>
            </a:r>
            <a:endParaRPr/>
          </a:p>
          <a:p>
            <a:pPr marL="274320" marR="0" lvl="0" indent="-274320" algn="l" rtl="0">
              <a:lnSpc>
                <a:spcPct val="100000"/>
              </a:lnSpc>
              <a:spcBef>
                <a:spcPts val="0"/>
              </a:spcBef>
              <a:spcAft>
                <a:spcPts val="0"/>
              </a:spcAft>
              <a:buClr>
                <a:schemeClr val="dk1"/>
              </a:buClr>
              <a:buSzPts val="1200"/>
              <a:buFont typeface="Noto Sans Symbols"/>
              <a:buChar char="▪"/>
            </a:pPr>
            <a:r>
              <a:rPr lang="en-US" sz="1200" b="0" i="0">
                <a:solidFill>
                  <a:schemeClr val="dk1"/>
                </a:solidFill>
                <a:latin typeface="Libre Franklin Medium"/>
                <a:ea typeface="Libre Franklin Medium"/>
                <a:cs typeface="Libre Franklin Medium"/>
                <a:sym typeface="Libre Franklin Medium"/>
              </a:rPr>
              <a:t>Contact : twinsno119 @ sunmoon.ac.kr</a:t>
            </a:r>
            <a:endParaRPr sz="1200" b="0" i="0">
              <a:solidFill>
                <a:schemeClr val="dk1"/>
              </a:solidFill>
              <a:latin typeface="Libre Franklin Medium"/>
              <a:ea typeface="Libre Franklin Medium"/>
              <a:cs typeface="Libre Franklin Medium"/>
              <a:sym typeface="Libre Franklin Medium"/>
            </a:endParaRPr>
          </a:p>
        </p:txBody>
      </p:sp>
      <p:pic>
        <p:nvPicPr>
          <p:cNvPr id="652" name="Google Shape;652;g1ab7cffbad9_0_75" descr="사람, 머리카락, 가발이(가) 표시된 사진&#10;&#10;자동 생성된 설명"/>
          <p:cNvPicPr preferRelativeResize="0"/>
          <p:nvPr/>
        </p:nvPicPr>
        <p:blipFill rotWithShape="1">
          <a:blip r:embed="rId3">
            <a:alphaModFix/>
          </a:blip>
          <a:srcRect/>
          <a:stretch/>
        </p:blipFill>
        <p:spPr>
          <a:xfrm>
            <a:off x="725267" y="2371767"/>
            <a:ext cx="701700" cy="9000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653" name="Google Shape;653;g1ab7cffbad9_0_75" descr="사람, 의류, 실내, 가발이(가) 표시된 사진&#10;&#10;자동 생성된 설명"/>
          <p:cNvPicPr preferRelativeResize="0"/>
          <p:nvPr/>
        </p:nvPicPr>
        <p:blipFill rotWithShape="1">
          <a:blip r:embed="rId4">
            <a:alphaModFix/>
          </a:blip>
          <a:srcRect/>
          <a:stretch/>
        </p:blipFill>
        <p:spPr>
          <a:xfrm>
            <a:off x="725266" y="3464563"/>
            <a:ext cx="701700" cy="9000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4" name="Google Shape;654;g1ab7cffbad9_0_75"/>
          <p:cNvSpPr/>
          <p:nvPr/>
        </p:nvSpPr>
        <p:spPr>
          <a:xfrm>
            <a:off x="1582336" y="3590316"/>
            <a:ext cx="2904300" cy="691200"/>
          </a:xfrm>
          <a:prstGeom prst="rect">
            <a:avLst/>
          </a:prstGeom>
          <a:noFill/>
          <a:ln>
            <a:noFill/>
          </a:ln>
        </p:spPr>
        <p:txBody>
          <a:bodyPr spcFirstLastPara="1" wrap="square" lIns="0" tIns="0" rIns="0" bIns="0" anchor="t" anchorCtr="0">
            <a:noAutofit/>
          </a:bodyPr>
          <a:lstStyle/>
          <a:p>
            <a:pPr marL="274320" marR="0" lvl="0" indent="-274320" algn="l" rtl="0">
              <a:lnSpc>
                <a:spcPct val="90000"/>
              </a:lnSpc>
              <a:spcBef>
                <a:spcPts val="0"/>
              </a:spcBef>
              <a:spcAft>
                <a:spcPts val="0"/>
              </a:spcAft>
              <a:buClr>
                <a:schemeClr val="dk1"/>
              </a:buClr>
              <a:buSzPts val="1387"/>
              <a:buFont typeface="Noto Sans Symbols"/>
              <a:buChar char="▪"/>
            </a:pPr>
            <a:r>
              <a:rPr lang="en-US" sz="1387" b="1" i="0">
                <a:solidFill>
                  <a:schemeClr val="dk1"/>
                </a:solidFill>
                <a:latin typeface="Libre Franklin Medium"/>
                <a:ea typeface="Libre Franklin Medium"/>
                <a:cs typeface="Libre Franklin Medium"/>
                <a:sym typeface="Libre Franklin Medium"/>
              </a:rPr>
              <a:t>Jeongwon Moon</a:t>
            </a:r>
            <a:endParaRPr/>
          </a:p>
          <a:p>
            <a:pPr marL="274320" marR="0" lvl="0" indent="-274320" algn="l" rtl="0">
              <a:lnSpc>
                <a:spcPct val="90000"/>
              </a:lnSpc>
              <a:spcBef>
                <a:spcPts val="0"/>
              </a:spcBef>
              <a:spcAft>
                <a:spcPts val="0"/>
              </a:spcAft>
              <a:buClr>
                <a:schemeClr val="dk1"/>
              </a:buClr>
              <a:buSzPts val="1202"/>
              <a:buFont typeface="Noto Sans Symbols"/>
              <a:buChar char="▪"/>
            </a:pPr>
            <a:r>
              <a:rPr lang="en-US" sz="1202" b="0" i="0">
                <a:solidFill>
                  <a:schemeClr val="dk1"/>
                </a:solidFill>
                <a:latin typeface="Libre Franklin Medium"/>
                <a:ea typeface="Libre Franklin Medium"/>
                <a:cs typeface="Libre Franklin Medium"/>
                <a:sym typeface="Libre Franklin Medium"/>
              </a:rPr>
              <a:t>Kyungpook National University</a:t>
            </a:r>
            <a:endParaRPr sz="1202" b="0" i="0">
              <a:solidFill>
                <a:schemeClr val="dk1"/>
              </a:solidFill>
              <a:latin typeface="Libre Franklin Medium"/>
              <a:ea typeface="Libre Franklin Medium"/>
              <a:cs typeface="Libre Franklin Medium"/>
              <a:sym typeface="Libre Franklin Medium"/>
            </a:endParaRPr>
          </a:p>
          <a:p>
            <a:pPr marL="274320" marR="0" lvl="0" indent="-274320" algn="l" rtl="0">
              <a:lnSpc>
                <a:spcPct val="90000"/>
              </a:lnSpc>
              <a:spcBef>
                <a:spcPts val="0"/>
              </a:spcBef>
              <a:spcAft>
                <a:spcPts val="0"/>
              </a:spcAft>
              <a:buClr>
                <a:schemeClr val="dk1"/>
              </a:buClr>
              <a:buSzPts val="1202"/>
              <a:buFont typeface="Noto Sans Symbols"/>
              <a:buChar char="▪"/>
            </a:pPr>
            <a:r>
              <a:rPr lang="en-US" sz="1202" b="0" i="0">
                <a:solidFill>
                  <a:schemeClr val="dk1"/>
                </a:solidFill>
                <a:latin typeface="Libre Franklin Medium"/>
                <a:ea typeface="Libre Franklin Medium"/>
                <a:cs typeface="Libre Franklin Medium"/>
                <a:sym typeface="Libre Franklin Medium"/>
              </a:rPr>
              <a:t>Networking</a:t>
            </a:r>
            <a:endParaRPr/>
          </a:p>
          <a:p>
            <a:pPr marL="274320" marR="0" lvl="0" indent="-274320" algn="l" rtl="0">
              <a:lnSpc>
                <a:spcPct val="90000"/>
              </a:lnSpc>
              <a:spcBef>
                <a:spcPts val="0"/>
              </a:spcBef>
              <a:spcAft>
                <a:spcPts val="0"/>
              </a:spcAft>
              <a:buClr>
                <a:schemeClr val="dk1"/>
              </a:buClr>
              <a:buSzPts val="1202"/>
              <a:buFont typeface="Noto Sans Symbols"/>
              <a:buChar char="▪"/>
            </a:pPr>
            <a:r>
              <a:rPr lang="en-US" sz="1202" b="0" i="0">
                <a:solidFill>
                  <a:schemeClr val="dk1"/>
                </a:solidFill>
                <a:latin typeface="Libre Franklin Medium"/>
                <a:ea typeface="Libre Franklin Medium"/>
                <a:cs typeface="Libre Franklin Medium"/>
                <a:sym typeface="Libre Franklin Medium"/>
              </a:rPr>
              <a:t>Contact : bella7365 @ knu.ac.kr</a:t>
            </a:r>
            <a:endParaRPr sz="1202" b="0" i="0">
              <a:solidFill>
                <a:schemeClr val="dk1"/>
              </a:solidFill>
              <a:latin typeface="Libre Franklin Medium"/>
              <a:ea typeface="Libre Franklin Medium"/>
              <a:cs typeface="Libre Franklin Medium"/>
              <a:sym typeface="Libre Franklin Medium"/>
            </a:endParaRPr>
          </a:p>
        </p:txBody>
      </p:sp>
      <p:sp>
        <p:nvSpPr>
          <p:cNvPr id="656" name="Google Shape;656;g1ab7cffbad9_0_75"/>
          <p:cNvSpPr/>
          <p:nvPr/>
        </p:nvSpPr>
        <p:spPr>
          <a:xfrm>
            <a:off x="1893675" y="2044075"/>
            <a:ext cx="6033300" cy="36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57" name="Google Shape;657;g1ab7cffbad9_0_75"/>
          <p:cNvSpPr/>
          <p:nvPr/>
        </p:nvSpPr>
        <p:spPr>
          <a:xfrm>
            <a:off x="1581149" y="1338766"/>
            <a:ext cx="3216000" cy="705300"/>
          </a:xfrm>
          <a:prstGeom prst="rect">
            <a:avLst/>
          </a:prstGeom>
          <a:noFill/>
          <a:ln>
            <a:noFill/>
          </a:ln>
        </p:spPr>
        <p:txBody>
          <a:bodyPr spcFirstLastPara="1" wrap="square" lIns="0" tIns="0" rIns="0" bIns="0" anchor="t" anchorCtr="0">
            <a:noAutofit/>
          </a:bodyPr>
          <a:lstStyle/>
          <a:p>
            <a:pPr marL="274320" marR="0" lvl="0" indent="-274320" algn="l" rtl="0">
              <a:lnSpc>
                <a:spcPct val="90000"/>
              </a:lnSpc>
              <a:spcBef>
                <a:spcPts val="0"/>
              </a:spcBef>
              <a:spcAft>
                <a:spcPts val="0"/>
              </a:spcAft>
              <a:buClr>
                <a:schemeClr val="dk1"/>
              </a:buClr>
              <a:buSzPts val="1387"/>
              <a:buFont typeface="Noto Sans Symbols"/>
              <a:buChar char="▪"/>
            </a:pPr>
            <a:r>
              <a:rPr lang="en-US" sz="1387" b="1" i="0" dirty="0" err="1">
                <a:solidFill>
                  <a:schemeClr val="dk1"/>
                </a:solidFill>
                <a:latin typeface="Libre Franklin Medium"/>
                <a:ea typeface="Libre Franklin Medium"/>
                <a:cs typeface="Libre Franklin Medium"/>
                <a:sym typeface="Libre Franklin Medium"/>
              </a:rPr>
              <a:t>Hansu</a:t>
            </a:r>
            <a:r>
              <a:rPr lang="en-US" sz="1387" b="1" i="0" dirty="0">
                <a:solidFill>
                  <a:schemeClr val="dk1"/>
                </a:solidFill>
                <a:latin typeface="Libre Franklin Medium"/>
                <a:ea typeface="Libre Franklin Medium"/>
                <a:cs typeface="Libre Franklin Medium"/>
                <a:sym typeface="Libre Franklin Medium"/>
              </a:rPr>
              <a:t> </a:t>
            </a:r>
            <a:r>
              <a:rPr lang="en-US" sz="1387" b="1" i="0" dirty="0" err="1">
                <a:solidFill>
                  <a:schemeClr val="dk1"/>
                </a:solidFill>
                <a:latin typeface="Libre Franklin Medium"/>
                <a:ea typeface="Libre Franklin Medium"/>
                <a:cs typeface="Libre Franklin Medium"/>
                <a:sym typeface="Libre Franklin Medium"/>
              </a:rPr>
              <a:t>Jeong</a:t>
            </a:r>
            <a:endParaRPr sz="1387" b="1" i="0" dirty="0">
              <a:solidFill>
                <a:schemeClr val="dk1"/>
              </a:solidFill>
              <a:latin typeface="Libre Franklin Medium"/>
              <a:ea typeface="Libre Franklin Medium"/>
              <a:cs typeface="Libre Franklin Medium"/>
              <a:sym typeface="Libre Franklin Medium"/>
            </a:endParaRPr>
          </a:p>
          <a:p>
            <a:pPr marL="274320" marR="0" lvl="0" indent="-274320" algn="l" rtl="0">
              <a:lnSpc>
                <a:spcPct val="90000"/>
              </a:lnSpc>
              <a:spcBef>
                <a:spcPts val="0"/>
              </a:spcBef>
              <a:spcAft>
                <a:spcPts val="0"/>
              </a:spcAft>
              <a:buClr>
                <a:schemeClr val="dk1"/>
              </a:buClr>
              <a:buSzPts val="1202"/>
              <a:buFont typeface="Noto Sans Symbols"/>
              <a:buChar char="▪"/>
            </a:pPr>
            <a:r>
              <a:rPr lang="en-US" sz="1202" b="0" i="0" dirty="0" err="1">
                <a:solidFill>
                  <a:schemeClr val="dk1"/>
                </a:solidFill>
                <a:latin typeface="Libre Franklin Medium"/>
                <a:ea typeface="Libre Franklin Medium"/>
                <a:cs typeface="Libre Franklin Medium"/>
                <a:sym typeface="Libre Franklin Medium"/>
              </a:rPr>
              <a:t>Sangmyung</a:t>
            </a:r>
            <a:r>
              <a:rPr lang="en-US" sz="1202" b="0" i="0" dirty="0">
                <a:solidFill>
                  <a:schemeClr val="dk1"/>
                </a:solidFill>
                <a:latin typeface="Libre Franklin Medium"/>
                <a:ea typeface="Libre Franklin Medium"/>
                <a:cs typeface="Libre Franklin Medium"/>
                <a:sym typeface="Libre Franklin Medium"/>
              </a:rPr>
              <a:t> University</a:t>
            </a:r>
            <a:endParaRPr sz="1202" b="0" i="0" dirty="0">
              <a:solidFill>
                <a:schemeClr val="dk1"/>
              </a:solidFill>
              <a:latin typeface="Libre Franklin Medium"/>
              <a:ea typeface="Libre Franklin Medium"/>
              <a:cs typeface="Libre Franklin Medium"/>
              <a:sym typeface="Libre Franklin Medium"/>
            </a:endParaRPr>
          </a:p>
          <a:p>
            <a:pPr marL="274320" marR="0" lvl="0" indent="-274320" algn="l" rtl="0">
              <a:lnSpc>
                <a:spcPct val="90000"/>
              </a:lnSpc>
              <a:spcBef>
                <a:spcPts val="0"/>
              </a:spcBef>
              <a:spcAft>
                <a:spcPts val="0"/>
              </a:spcAft>
              <a:buClr>
                <a:schemeClr val="dk1"/>
              </a:buClr>
              <a:buSzPts val="1202"/>
              <a:buFont typeface="Noto Sans Symbols"/>
              <a:buChar char="▪"/>
            </a:pPr>
            <a:r>
              <a:rPr lang="en-US" sz="1202" b="0" i="0" dirty="0">
                <a:solidFill>
                  <a:schemeClr val="dk1"/>
                </a:solidFill>
                <a:latin typeface="Libre Franklin Medium"/>
                <a:ea typeface="Libre Franklin Medium"/>
                <a:cs typeface="Libre Franklin Medium"/>
                <a:sym typeface="Libre Franklin Medium"/>
              </a:rPr>
              <a:t>IoT</a:t>
            </a:r>
            <a:endParaRPr dirty="0"/>
          </a:p>
          <a:p>
            <a:pPr marL="274320" marR="0" lvl="0" indent="-274320" algn="l" rtl="0">
              <a:lnSpc>
                <a:spcPct val="90000"/>
              </a:lnSpc>
              <a:spcBef>
                <a:spcPts val="0"/>
              </a:spcBef>
              <a:spcAft>
                <a:spcPts val="0"/>
              </a:spcAft>
              <a:buClr>
                <a:schemeClr val="dk1"/>
              </a:buClr>
              <a:buSzPts val="1202"/>
              <a:buFont typeface="Noto Sans Symbols"/>
              <a:buChar char="▪"/>
            </a:pPr>
            <a:r>
              <a:rPr lang="en-US" sz="1202" b="0" i="0" dirty="0">
                <a:solidFill>
                  <a:schemeClr val="dk1"/>
                </a:solidFill>
                <a:latin typeface="Libre Franklin Medium"/>
                <a:ea typeface="Libre Franklin Medium"/>
                <a:cs typeface="Libre Franklin Medium"/>
                <a:sym typeface="Libre Franklin Medium"/>
              </a:rPr>
              <a:t>Contact : 201710982 @ sangmyung.kr</a:t>
            </a:r>
            <a:endParaRPr sz="1202" b="0" i="0" dirty="0">
              <a:solidFill>
                <a:schemeClr val="dk1"/>
              </a:solidFill>
              <a:latin typeface="Libre Franklin Medium"/>
              <a:ea typeface="Libre Franklin Medium"/>
              <a:cs typeface="Libre Franklin Medium"/>
              <a:sym typeface="Libre Franklin Medium"/>
            </a:endParaRPr>
          </a:p>
          <a:p>
            <a:pPr marL="274320" marR="0" lvl="0" indent="-180340" algn="l" rtl="0">
              <a:lnSpc>
                <a:spcPct val="90000"/>
              </a:lnSpc>
              <a:spcBef>
                <a:spcPts val="0"/>
              </a:spcBef>
              <a:spcAft>
                <a:spcPts val="0"/>
              </a:spcAft>
              <a:buClr>
                <a:schemeClr val="dk1"/>
              </a:buClr>
              <a:buSzPts val="1480"/>
              <a:buFont typeface="Noto Sans Symbols"/>
              <a:buNone/>
            </a:pPr>
            <a:endParaRPr sz="1480" b="0" i="0" dirty="0">
              <a:solidFill>
                <a:schemeClr val="dk1"/>
              </a:solidFill>
              <a:latin typeface="Libre Franklin Medium"/>
              <a:ea typeface="Libre Franklin Medium"/>
              <a:cs typeface="Libre Franklin Medium"/>
              <a:sym typeface="Libre Franklin Medium"/>
            </a:endParaRPr>
          </a:p>
        </p:txBody>
      </p:sp>
      <p:pic>
        <p:nvPicPr>
          <p:cNvPr id="658" name="Google Shape;658;g1ab7cffbad9_0_75" descr="사람, 젊은, 실내, 가장이(가) 표시된 사진&#10;&#10;자동 생성된 설명"/>
          <p:cNvPicPr preferRelativeResize="0"/>
          <p:nvPr/>
        </p:nvPicPr>
        <p:blipFill rotWithShape="1">
          <a:blip r:embed="rId5">
            <a:alphaModFix/>
          </a:blip>
          <a:srcRect l="11766" r="10412"/>
          <a:stretch/>
        </p:blipFill>
        <p:spPr>
          <a:xfrm>
            <a:off x="725266" y="1234350"/>
            <a:ext cx="700500" cy="9000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9" name="Google Shape;659;g1ab7cffbad9_0_75"/>
          <p:cNvSpPr/>
          <p:nvPr/>
        </p:nvSpPr>
        <p:spPr>
          <a:xfrm>
            <a:off x="5658830" y="1686165"/>
            <a:ext cx="2756400" cy="900000"/>
          </a:xfrm>
          <a:prstGeom prst="rect">
            <a:avLst/>
          </a:prstGeom>
          <a:noFill/>
          <a:ln>
            <a:noFill/>
          </a:ln>
        </p:spPr>
        <p:txBody>
          <a:bodyPr spcFirstLastPara="1" wrap="square" lIns="0" tIns="0" rIns="0" bIns="0" anchor="t" anchorCtr="0">
            <a:noAutofit/>
          </a:bodyPr>
          <a:lstStyle/>
          <a:p>
            <a:pPr marL="274320" marR="0" lvl="0" indent="-274320" algn="l" rtl="0">
              <a:lnSpc>
                <a:spcPct val="100000"/>
              </a:lnSpc>
              <a:spcBef>
                <a:spcPts val="0"/>
              </a:spcBef>
              <a:spcAft>
                <a:spcPts val="0"/>
              </a:spcAft>
              <a:buClr>
                <a:schemeClr val="dk1"/>
              </a:buClr>
              <a:buSzPts val="1400"/>
              <a:buFont typeface="Noto Sans Symbols"/>
              <a:buChar char="▪"/>
            </a:pPr>
            <a:r>
              <a:rPr lang="en-US" sz="1400" b="1" i="0">
                <a:solidFill>
                  <a:schemeClr val="dk1"/>
                </a:solidFill>
                <a:latin typeface="Libre Franklin Medium"/>
                <a:ea typeface="Libre Franklin Medium"/>
                <a:cs typeface="Libre Franklin Medium"/>
                <a:sym typeface="Libre Franklin Medium"/>
              </a:rPr>
              <a:t>Minjae Kim</a:t>
            </a:r>
            <a:endParaRPr/>
          </a:p>
          <a:p>
            <a:pPr marL="274320" marR="0" lvl="0" indent="-274320" algn="l" rtl="0">
              <a:lnSpc>
                <a:spcPct val="100000"/>
              </a:lnSpc>
              <a:spcBef>
                <a:spcPts val="0"/>
              </a:spcBef>
              <a:spcAft>
                <a:spcPts val="0"/>
              </a:spcAft>
              <a:buClr>
                <a:schemeClr val="dk1"/>
              </a:buClr>
              <a:buSzPts val="1200"/>
              <a:buFont typeface="Noto Sans Symbols"/>
              <a:buChar char="▪"/>
            </a:pPr>
            <a:r>
              <a:rPr lang="en-US" sz="1200" b="0" i="0">
                <a:solidFill>
                  <a:schemeClr val="dk1"/>
                </a:solidFill>
                <a:latin typeface="Libre Franklin Medium"/>
                <a:ea typeface="Libre Franklin Medium"/>
                <a:cs typeface="Libre Franklin Medium"/>
                <a:sym typeface="Libre Franklin Medium"/>
              </a:rPr>
              <a:t>Kyung Hee University</a:t>
            </a:r>
            <a:endParaRPr sz="1200" b="0" i="0">
              <a:solidFill>
                <a:schemeClr val="dk1"/>
              </a:solidFill>
              <a:latin typeface="Libre Franklin Medium"/>
              <a:ea typeface="Libre Franklin Medium"/>
              <a:cs typeface="Libre Franklin Medium"/>
              <a:sym typeface="Libre Franklin Medium"/>
            </a:endParaRPr>
          </a:p>
          <a:p>
            <a:pPr marL="274320" marR="0" lvl="0" indent="-274320" algn="l" rtl="0">
              <a:lnSpc>
                <a:spcPct val="100000"/>
              </a:lnSpc>
              <a:spcBef>
                <a:spcPts val="0"/>
              </a:spcBef>
              <a:spcAft>
                <a:spcPts val="0"/>
              </a:spcAft>
              <a:buClr>
                <a:schemeClr val="dk1"/>
              </a:buClr>
              <a:buSzPts val="1200"/>
              <a:buFont typeface="Noto Sans Symbols"/>
              <a:buChar char="▪"/>
            </a:pPr>
            <a:r>
              <a:rPr lang="en-US" sz="1200" b="0" i="0">
                <a:solidFill>
                  <a:schemeClr val="dk1"/>
                </a:solidFill>
                <a:latin typeface="Libre Franklin Medium"/>
                <a:ea typeface="Libre Franklin Medium"/>
                <a:cs typeface="Libre Franklin Medium"/>
                <a:sym typeface="Libre Franklin Medium"/>
              </a:rPr>
              <a:t>Computer Vision &amp; AI</a:t>
            </a:r>
            <a:endParaRPr/>
          </a:p>
          <a:p>
            <a:pPr marL="274320" marR="0" lvl="0" indent="-274320" algn="l" rtl="0">
              <a:lnSpc>
                <a:spcPct val="100000"/>
              </a:lnSpc>
              <a:spcBef>
                <a:spcPts val="0"/>
              </a:spcBef>
              <a:spcAft>
                <a:spcPts val="0"/>
              </a:spcAft>
              <a:buClr>
                <a:schemeClr val="dk1"/>
              </a:buClr>
              <a:buSzPts val="1200"/>
              <a:buFont typeface="Noto Sans Symbols"/>
              <a:buChar char="▪"/>
            </a:pPr>
            <a:r>
              <a:rPr lang="en-US" sz="1200" b="0" i="0">
                <a:solidFill>
                  <a:schemeClr val="dk1"/>
                </a:solidFill>
                <a:latin typeface="Libre Franklin Medium"/>
                <a:ea typeface="Libre Franklin Medium"/>
                <a:cs typeface="Libre Franklin Medium"/>
                <a:sym typeface="Libre Franklin Medium"/>
              </a:rPr>
              <a:t>Contact : kmj5596 @ khu.ac.kr</a:t>
            </a:r>
            <a:endParaRPr sz="1200" b="0" i="0">
              <a:solidFill>
                <a:schemeClr val="dk1"/>
              </a:solidFill>
              <a:latin typeface="Libre Franklin Medium"/>
              <a:ea typeface="Libre Franklin Medium"/>
              <a:cs typeface="Libre Franklin Medium"/>
              <a:sym typeface="Libre Franklin Medium"/>
            </a:endParaRPr>
          </a:p>
        </p:txBody>
      </p:sp>
      <p:sp>
        <p:nvSpPr>
          <p:cNvPr id="660" name="Google Shape;660;g1ab7cffbad9_0_75"/>
          <p:cNvSpPr/>
          <p:nvPr/>
        </p:nvSpPr>
        <p:spPr>
          <a:xfrm>
            <a:off x="5653024" y="2899945"/>
            <a:ext cx="3049200" cy="785100"/>
          </a:xfrm>
          <a:prstGeom prst="rect">
            <a:avLst/>
          </a:prstGeom>
          <a:noFill/>
          <a:ln>
            <a:noFill/>
          </a:ln>
        </p:spPr>
        <p:txBody>
          <a:bodyPr spcFirstLastPara="1" wrap="square" lIns="0" tIns="0" rIns="0" bIns="0" anchor="t" anchorCtr="0">
            <a:noAutofit/>
          </a:bodyPr>
          <a:lstStyle/>
          <a:p>
            <a:pPr marL="274320" marR="0" lvl="0" indent="-274320" algn="l" rtl="0">
              <a:lnSpc>
                <a:spcPct val="100000"/>
              </a:lnSpc>
              <a:spcBef>
                <a:spcPts val="0"/>
              </a:spcBef>
              <a:spcAft>
                <a:spcPts val="0"/>
              </a:spcAft>
              <a:buClr>
                <a:schemeClr val="dk1"/>
              </a:buClr>
              <a:buSzPts val="1400"/>
              <a:buFont typeface="Noto Sans Symbols"/>
              <a:buChar char="▪"/>
            </a:pPr>
            <a:r>
              <a:rPr lang="en-US" sz="1400" b="1" i="0">
                <a:solidFill>
                  <a:schemeClr val="dk1"/>
                </a:solidFill>
                <a:latin typeface="Libre Franklin Medium"/>
                <a:ea typeface="Libre Franklin Medium"/>
                <a:cs typeface="Libre Franklin Medium"/>
                <a:sym typeface="Libre Franklin Medium"/>
              </a:rPr>
              <a:t>Donghyeon Na</a:t>
            </a:r>
            <a:endParaRPr/>
          </a:p>
          <a:p>
            <a:pPr marL="274320" marR="0" lvl="0" indent="-274320" algn="l" rtl="0">
              <a:lnSpc>
                <a:spcPct val="100000"/>
              </a:lnSpc>
              <a:spcBef>
                <a:spcPts val="0"/>
              </a:spcBef>
              <a:spcAft>
                <a:spcPts val="0"/>
              </a:spcAft>
              <a:buClr>
                <a:schemeClr val="dk1"/>
              </a:buClr>
              <a:buSzPts val="1200"/>
              <a:buFont typeface="Noto Sans Symbols"/>
              <a:buChar char="▪"/>
            </a:pPr>
            <a:r>
              <a:rPr lang="en-US" sz="1200" b="0" i="0">
                <a:solidFill>
                  <a:schemeClr val="dk1"/>
                </a:solidFill>
                <a:latin typeface="Libre Franklin Medium"/>
                <a:ea typeface="Libre Franklin Medium"/>
                <a:cs typeface="Libre Franklin Medium"/>
                <a:sym typeface="Libre Franklin Medium"/>
              </a:rPr>
              <a:t>Sangmyung University</a:t>
            </a:r>
            <a:endParaRPr sz="1200" b="0" i="0">
              <a:solidFill>
                <a:schemeClr val="dk1"/>
              </a:solidFill>
              <a:latin typeface="Libre Franklin Medium"/>
              <a:ea typeface="Libre Franklin Medium"/>
              <a:cs typeface="Libre Franklin Medium"/>
              <a:sym typeface="Libre Franklin Medium"/>
            </a:endParaRPr>
          </a:p>
          <a:p>
            <a:pPr marL="274320" marR="0" lvl="0" indent="-274320" algn="l" rtl="0">
              <a:lnSpc>
                <a:spcPct val="100000"/>
              </a:lnSpc>
              <a:spcBef>
                <a:spcPts val="0"/>
              </a:spcBef>
              <a:spcAft>
                <a:spcPts val="0"/>
              </a:spcAft>
              <a:buClr>
                <a:schemeClr val="dk1"/>
              </a:buClr>
              <a:buSzPts val="1200"/>
              <a:buFont typeface="Noto Sans Symbols"/>
              <a:buChar char="▪"/>
            </a:pPr>
            <a:r>
              <a:rPr lang="en-US" sz="1200" b="0" i="0">
                <a:solidFill>
                  <a:schemeClr val="dk1"/>
                </a:solidFill>
                <a:latin typeface="Libre Franklin Medium"/>
                <a:ea typeface="Libre Franklin Medium"/>
                <a:cs typeface="Libre Franklin Medium"/>
                <a:sym typeface="Libre Franklin Medium"/>
              </a:rPr>
              <a:t>PM &amp; Application developing</a:t>
            </a:r>
            <a:endParaRPr/>
          </a:p>
          <a:p>
            <a:pPr marL="274320" marR="0" lvl="0" indent="-274320" algn="l" rtl="0">
              <a:lnSpc>
                <a:spcPct val="100000"/>
              </a:lnSpc>
              <a:spcBef>
                <a:spcPts val="0"/>
              </a:spcBef>
              <a:spcAft>
                <a:spcPts val="0"/>
              </a:spcAft>
              <a:buClr>
                <a:schemeClr val="dk1"/>
              </a:buClr>
              <a:buSzPts val="1200"/>
              <a:buFont typeface="Noto Sans Symbols"/>
              <a:buChar char="▪"/>
            </a:pPr>
            <a:r>
              <a:rPr lang="en-US" sz="1200" b="0" i="0">
                <a:solidFill>
                  <a:schemeClr val="dk1"/>
                </a:solidFill>
                <a:latin typeface="Libre Franklin Medium"/>
                <a:ea typeface="Libre Franklin Medium"/>
                <a:cs typeface="Libre Franklin Medium"/>
                <a:sym typeface="Libre Franklin Medium"/>
              </a:rPr>
              <a:t>Contact : 201721402 @ sangmyung.kr</a:t>
            </a:r>
            <a:endParaRPr sz="1200" b="0" i="0">
              <a:solidFill>
                <a:schemeClr val="dk1"/>
              </a:solidFill>
              <a:latin typeface="Libre Franklin Medium"/>
              <a:ea typeface="Libre Franklin Medium"/>
              <a:cs typeface="Libre Franklin Medium"/>
              <a:sym typeface="Libre Franklin Medium"/>
            </a:endParaRPr>
          </a:p>
        </p:txBody>
      </p:sp>
      <p:pic>
        <p:nvPicPr>
          <p:cNvPr id="661" name="Google Shape;661;g1ab7cffbad9_0_75" descr="사람, 넥타이, 정장, 의류이(가) 표시된 사진&#10;&#10;자동 생성된 설명"/>
          <p:cNvPicPr preferRelativeResize="0"/>
          <p:nvPr/>
        </p:nvPicPr>
        <p:blipFill rotWithShape="1">
          <a:blip r:embed="rId6">
            <a:alphaModFix/>
          </a:blip>
          <a:srcRect/>
          <a:stretch/>
        </p:blipFill>
        <p:spPr>
          <a:xfrm>
            <a:off x="4797142" y="1623032"/>
            <a:ext cx="700500" cy="9000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662" name="Google Shape;662;g1ab7cffbad9_0_75" descr="사람, 젊은, 소년, 가장이(가) 표시된 사진&#10;&#10;자동 생성된 설명"/>
          <p:cNvPicPr preferRelativeResize="0"/>
          <p:nvPr/>
        </p:nvPicPr>
        <p:blipFill rotWithShape="1">
          <a:blip r:embed="rId7">
            <a:alphaModFix/>
          </a:blip>
          <a:srcRect l="12933" r="9245"/>
          <a:stretch/>
        </p:blipFill>
        <p:spPr>
          <a:xfrm>
            <a:off x="4797141" y="2848128"/>
            <a:ext cx="700500" cy="90000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B3445CF-4862-0F5E-10C7-AB5BF5FEDA4A}"/>
              </a:ext>
            </a:extLst>
          </p:cNvPr>
          <p:cNvSpPr>
            <a:spLocks noGrp="1"/>
          </p:cNvSpPr>
          <p:nvPr>
            <p:ph type="ctrTitle"/>
          </p:nvPr>
        </p:nvSpPr>
        <p:spPr>
          <a:xfrm>
            <a:off x="1821551" y="1732258"/>
            <a:ext cx="5500897" cy="553998"/>
          </a:xfrm>
        </p:spPr>
        <p:txBody>
          <a:bodyPr/>
          <a:lstStyle/>
          <a:p>
            <a:pPr algn="ctr"/>
            <a:r>
              <a:rPr lang="en-US" dirty="0"/>
              <a:t>Thank You</a:t>
            </a:r>
          </a:p>
        </p:txBody>
      </p:sp>
      <p:sp>
        <p:nvSpPr>
          <p:cNvPr id="12" name="Text Placeholder 3">
            <a:extLst>
              <a:ext uri="{FF2B5EF4-FFF2-40B4-BE49-F238E27FC236}">
                <a16:creationId xmlns:a16="http://schemas.microsoft.com/office/drawing/2014/main" id="{47550762-960F-1AE4-598A-DCF05B9B2E87}"/>
              </a:ext>
            </a:extLst>
          </p:cNvPr>
          <p:cNvSpPr>
            <a:spLocks noGrp="1"/>
          </p:cNvSpPr>
          <p:nvPr>
            <p:ph type="body" sz="quarter" idx="13"/>
          </p:nvPr>
        </p:nvSpPr>
        <p:spPr>
          <a:xfrm>
            <a:off x="1911096" y="2946252"/>
            <a:ext cx="5321808" cy="253746"/>
          </a:xfrm>
        </p:spPr>
        <p:txBody>
          <a:bodyPr/>
          <a:lstStyle/>
          <a:p>
            <a:pPr algn="ctr"/>
            <a:r>
              <a:rPr lang="en-US">
                <a:solidFill>
                  <a:schemeClr val="tx1"/>
                </a:solidFill>
              </a:rPr>
              <a:t>SharpShooter</a:t>
            </a:r>
            <a:endParaRPr lang="en-US" dirty="0">
              <a:solidFill>
                <a:schemeClr val="tx1"/>
              </a:solidFill>
            </a:endParaRPr>
          </a:p>
        </p:txBody>
      </p:sp>
    </p:spTree>
    <p:extLst>
      <p:ext uri="{BB962C8B-B14F-4D97-AF65-F5344CB8AC3E}">
        <p14:creationId xmlns:p14="http://schemas.microsoft.com/office/powerpoint/2010/main" val="977418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666-A6ED-914B-8101-B5F3AFCED88A}"/>
              </a:ext>
            </a:extLst>
          </p:cNvPr>
          <p:cNvSpPr>
            <a:spLocks noGrp="1"/>
          </p:cNvSpPr>
          <p:nvPr>
            <p:ph type="ctrTitle"/>
          </p:nvPr>
        </p:nvSpPr>
        <p:spPr/>
        <p:txBody>
          <a:bodyPr/>
          <a:lstStyle/>
          <a:p>
            <a:r>
              <a:rPr lang="en-US" altLang="ko-Kore-KR" sz="2400" dirty="0"/>
              <a:t>Background</a:t>
            </a:r>
            <a:endParaRPr lang="en-US" dirty="0"/>
          </a:p>
        </p:txBody>
      </p:sp>
      <p:sp>
        <p:nvSpPr>
          <p:cNvPr id="6" name="Google Shape;126;g1806fcc96f9_0_124">
            <a:extLst>
              <a:ext uri="{FF2B5EF4-FFF2-40B4-BE49-F238E27FC236}">
                <a16:creationId xmlns:a16="http://schemas.microsoft.com/office/drawing/2014/main" id="{1ECA43BE-0B56-EE25-3A1B-B4E894A41371}"/>
              </a:ext>
            </a:extLst>
          </p:cNvPr>
          <p:cNvSpPr/>
          <p:nvPr/>
        </p:nvSpPr>
        <p:spPr>
          <a:xfrm>
            <a:off x="-1115850" y="688800"/>
            <a:ext cx="5224800" cy="4454700"/>
          </a:xfrm>
          <a:prstGeom prst="parallelogram">
            <a:avLst>
              <a:gd name="adj" fmla="val 25000"/>
            </a:avLst>
          </a:prstGeom>
          <a:solidFill>
            <a:schemeClr val="lt2"/>
          </a:solidFill>
          <a:ln>
            <a:noFill/>
          </a:ln>
          <a:effectLst>
            <a:outerShdw blurRad="114300" dist="104775"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92BBD9CB-21E8-B81B-E1A9-21BABC24AA0A}"/>
              </a:ext>
            </a:extLst>
          </p:cNvPr>
          <p:cNvSpPr txBox="1"/>
          <p:nvPr/>
        </p:nvSpPr>
        <p:spPr>
          <a:xfrm>
            <a:off x="550606" y="1059114"/>
            <a:ext cx="2876131" cy="769441"/>
          </a:xfrm>
          <a:prstGeom prst="rect">
            <a:avLst/>
          </a:prstGeom>
          <a:noFill/>
        </p:spPr>
        <p:txBody>
          <a:bodyPr wrap="square">
            <a:spAutoFit/>
          </a:bodyPr>
          <a:lstStyle/>
          <a:p>
            <a:pPr marL="0" lvl="0" indent="0" algn="l" rtl="0">
              <a:spcBef>
                <a:spcPts val="0"/>
              </a:spcBef>
              <a:spcAft>
                <a:spcPts val="0"/>
              </a:spcAft>
              <a:buNone/>
            </a:pPr>
            <a:r>
              <a:rPr lang="en-US" altLang="ko-KR" sz="4400" b="1" dirty="0">
                <a:solidFill>
                  <a:srgbClr val="FFFFFF"/>
                </a:solidFill>
                <a:latin typeface="+mj-lt"/>
                <a:ea typeface="Libre Franklin"/>
                <a:cs typeface="Libre Franklin"/>
                <a:sym typeface="Libre Franklin"/>
              </a:rPr>
              <a:t>Problems</a:t>
            </a:r>
          </a:p>
        </p:txBody>
      </p:sp>
      <p:cxnSp>
        <p:nvCxnSpPr>
          <p:cNvPr id="10" name="Google Shape;129;g1806fcc96f9_0_124">
            <a:extLst>
              <a:ext uri="{FF2B5EF4-FFF2-40B4-BE49-F238E27FC236}">
                <a16:creationId xmlns:a16="http://schemas.microsoft.com/office/drawing/2014/main" id="{98A5BB87-2165-3E62-2E96-45925DB1AA56}"/>
              </a:ext>
            </a:extLst>
          </p:cNvPr>
          <p:cNvCxnSpPr/>
          <p:nvPr/>
        </p:nvCxnSpPr>
        <p:spPr>
          <a:xfrm>
            <a:off x="4108950" y="2113775"/>
            <a:ext cx="4726500" cy="0"/>
          </a:xfrm>
          <a:prstGeom prst="straightConnector1">
            <a:avLst/>
          </a:prstGeom>
          <a:noFill/>
          <a:ln w="19050" cap="flat" cmpd="sng">
            <a:solidFill>
              <a:srgbClr val="999999"/>
            </a:solidFill>
            <a:prstDash val="solid"/>
            <a:round/>
            <a:headEnd type="none" w="med" len="med"/>
            <a:tailEnd type="none" w="med" len="med"/>
          </a:ln>
        </p:spPr>
      </p:cxnSp>
      <p:cxnSp>
        <p:nvCxnSpPr>
          <p:cNvPr id="11" name="Google Shape;130;g1806fcc96f9_0_124">
            <a:extLst>
              <a:ext uri="{FF2B5EF4-FFF2-40B4-BE49-F238E27FC236}">
                <a16:creationId xmlns:a16="http://schemas.microsoft.com/office/drawing/2014/main" id="{9B3CADE7-8D7C-007D-D402-3AA750943CEA}"/>
              </a:ext>
            </a:extLst>
          </p:cNvPr>
          <p:cNvCxnSpPr/>
          <p:nvPr/>
        </p:nvCxnSpPr>
        <p:spPr>
          <a:xfrm>
            <a:off x="3823850" y="3679325"/>
            <a:ext cx="5011500" cy="0"/>
          </a:xfrm>
          <a:prstGeom prst="straightConnector1">
            <a:avLst/>
          </a:prstGeom>
          <a:noFill/>
          <a:ln w="19050" cap="flat" cmpd="sng">
            <a:solidFill>
              <a:srgbClr val="999999"/>
            </a:solidFill>
            <a:prstDash val="solid"/>
            <a:round/>
            <a:headEnd type="none" w="med" len="med"/>
            <a:tailEnd type="none" w="med" len="med"/>
          </a:ln>
        </p:spPr>
      </p:cxnSp>
      <p:sp>
        <p:nvSpPr>
          <p:cNvPr id="12" name="Google Shape;131;g1806fcc96f9_0_124">
            <a:extLst>
              <a:ext uri="{FF2B5EF4-FFF2-40B4-BE49-F238E27FC236}">
                <a16:creationId xmlns:a16="http://schemas.microsoft.com/office/drawing/2014/main" id="{D13F1E80-3102-E145-B0DA-43BDE8B94C1B}"/>
              </a:ext>
            </a:extLst>
          </p:cNvPr>
          <p:cNvSpPr txBox="1"/>
          <p:nvPr/>
        </p:nvSpPr>
        <p:spPr>
          <a:xfrm>
            <a:off x="5082625" y="1188988"/>
            <a:ext cx="36813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latin typeface="+mj-lt"/>
                <a:ea typeface="Libre Franklin"/>
                <a:cs typeface="Libre Franklin"/>
                <a:sym typeface="Libre Franklin"/>
              </a:rPr>
              <a:t>Environmental Factors</a:t>
            </a:r>
            <a:endParaRPr sz="2400" b="1" dirty="0">
              <a:latin typeface="+mj-lt"/>
              <a:ea typeface="Libre Franklin"/>
              <a:cs typeface="Libre Franklin"/>
              <a:sym typeface="Libre Franklin"/>
            </a:endParaRPr>
          </a:p>
        </p:txBody>
      </p:sp>
      <p:sp>
        <p:nvSpPr>
          <p:cNvPr id="13" name="Google Shape;132;g1806fcc96f9_0_124">
            <a:extLst>
              <a:ext uri="{FF2B5EF4-FFF2-40B4-BE49-F238E27FC236}">
                <a16:creationId xmlns:a16="http://schemas.microsoft.com/office/drawing/2014/main" id="{7971B56D-9027-3690-AF6A-589C4160C8CD}"/>
              </a:ext>
            </a:extLst>
          </p:cNvPr>
          <p:cNvSpPr txBox="1"/>
          <p:nvPr/>
        </p:nvSpPr>
        <p:spPr>
          <a:xfrm>
            <a:off x="4631550" y="2696450"/>
            <a:ext cx="36813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latin typeface="+mj-lt"/>
                <a:ea typeface="Libre Franklin"/>
                <a:cs typeface="Libre Franklin"/>
                <a:sym typeface="Libre Franklin"/>
              </a:rPr>
              <a:t>Accuracy</a:t>
            </a:r>
            <a:endParaRPr sz="2400" b="1" dirty="0">
              <a:latin typeface="+mj-lt"/>
              <a:ea typeface="Libre Franklin"/>
              <a:cs typeface="Libre Franklin"/>
              <a:sym typeface="Libre Franklin"/>
            </a:endParaRPr>
          </a:p>
        </p:txBody>
      </p:sp>
      <p:sp>
        <p:nvSpPr>
          <p:cNvPr id="14" name="Google Shape;133;g1806fcc96f9_0_124">
            <a:extLst>
              <a:ext uri="{FF2B5EF4-FFF2-40B4-BE49-F238E27FC236}">
                <a16:creationId xmlns:a16="http://schemas.microsoft.com/office/drawing/2014/main" id="{BE93D873-9CF9-485E-1590-93D813A5A060}"/>
              </a:ext>
            </a:extLst>
          </p:cNvPr>
          <p:cNvSpPr txBox="1"/>
          <p:nvPr/>
        </p:nvSpPr>
        <p:spPr>
          <a:xfrm>
            <a:off x="3930675" y="4262000"/>
            <a:ext cx="36813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latin typeface="+mj-lt"/>
                <a:ea typeface="Libre Franklin"/>
                <a:cs typeface="Libre Franklin"/>
                <a:sym typeface="Libre Franklin"/>
              </a:rPr>
              <a:t>Flexibility</a:t>
            </a:r>
            <a:endParaRPr sz="2400" b="1" dirty="0">
              <a:latin typeface="+mj-lt"/>
              <a:ea typeface="Libre Franklin"/>
              <a:cs typeface="Libre Franklin"/>
              <a:sym typeface="Libre Franklin"/>
            </a:endParaRPr>
          </a:p>
        </p:txBody>
      </p:sp>
    </p:spTree>
    <p:extLst>
      <p:ext uri="{BB962C8B-B14F-4D97-AF65-F5344CB8AC3E}">
        <p14:creationId xmlns:p14="http://schemas.microsoft.com/office/powerpoint/2010/main" val="845105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328;g1806fcc96f9_1_22">
            <a:extLst>
              <a:ext uri="{FF2B5EF4-FFF2-40B4-BE49-F238E27FC236}">
                <a16:creationId xmlns:a16="http://schemas.microsoft.com/office/drawing/2014/main" id="{28E207E0-7200-EA40-BA7A-EDE03FA107DF}"/>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Project Overview</a:t>
            </a:r>
            <a:endParaRPr lang="en-US" dirty="0"/>
          </a:p>
        </p:txBody>
      </p:sp>
      <p:sp>
        <p:nvSpPr>
          <p:cNvPr id="3" name="Google Shape;141;g1806fcc96f9_0_149">
            <a:extLst>
              <a:ext uri="{FF2B5EF4-FFF2-40B4-BE49-F238E27FC236}">
                <a16:creationId xmlns:a16="http://schemas.microsoft.com/office/drawing/2014/main" id="{B2AC76DC-524B-A6FF-E308-C225D4FD6903}"/>
              </a:ext>
            </a:extLst>
          </p:cNvPr>
          <p:cNvSpPr/>
          <p:nvPr/>
        </p:nvSpPr>
        <p:spPr>
          <a:xfrm>
            <a:off x="3510125" y="1788000"/>
            <a:ext cx="2137500" cy="2137500"/>
          </a:xfrm>
          <a:prstGeom prst="ellipse">
            <a:avLst/>
          </a:prstGeom>
          <a:noFill/>
          <a:ln w="9525" cap="flat" cmpd="sng">
            <a:solidFill>
              <a:srgbClr val="9E9E9E"/>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dirty="0"/>
              <a:t>Features</a:t>
            </a:r>
            <a:endParaRPr sz="2600" b="1" dirty="0"/>
          </a:p>
        </p:txBody>
      </p:sp>
      <p:cxnSp>
        <p:nvCxnSpPr>
          <p:cNvPr id="4" name="Google Shape;144;g1806fcc96f9_0_149">
            <a:extLst>
              <a:ext uri="{FF2B5EF4-FFF2-40B4-BE49-F238E27FC236}">
                <a16:creationId xmlns:a16="http://schemas.microsoft.com/office/drawing/2014/main" id="{07808170-09A3-E1B7-62A4-A613884019F1}"/>
              </a:ext>
            </a:extLst>
          </p:cNvPr>
          <p:cNvCxnSpPr>
            <a:stCxn id="3" idx="6"/>
          </p:cNvCxnSpPr>
          <p:nvPr/>
        </p:nvCxnSpPr>
        <p:spPr>
          <a:xfrm>
            <a:off x="5647625" y="2856750"/>
            <a:ext cx="3496500" cy="0"/>
          </a:xfrm>
          <a:prstGeom prst="straightConnector1">
            <a:avLst/>
          </a:prstGeom>
          <a:noFill/>
          <a:ln w="9525" cap="flat" cmpd="sng">
            <a:solidFill>
              <a:srgbClr val="9E9E9E"/>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6" name="Google Shape;145;g1806fcc96f9_0_149">
            <a:extLst>
              <a:ext uri="{FF2B5EF4-FFF2-40B4-BE49-F238E27FC236}">
                <a16:creationId xmlns:a16="http://schemas.microsoft.com/office/drawing/2014/main" id="{9C0DA892-06A0-5625-12AB-3009F63BCD50}"/>
              </a:ext>
            </a:extLst>
          </p:cNvPr>
          <p:cNvCxnSpPr>
            <a:endCxn id="3" idx="2"/>
          </p:cNvCxnSpPr>
          <p:nvPr/>
        </p:nvCxnSpPr>
        <p:spPr>
          <a:xfrm>
            <a:off x="11825" y="2856750"/>
            <a:ext cx="3498300" cy="0"/>
          </a:xfrm>
          <a:prstGeom prst="straightConnector1">
            <a:avLst/>
          </a:prstGeom>
          <a:noFill/>
          <a:ln w="9525" cap="flat" cmpd="sng">
            <a:solidFill>
              <a:srgbClr val="9E9E9E"/>
            </a:solidFill>
            <a:prstDash val="solid"/>
            <a:round/>
            <a:headEnd type="none" w="med" len="med"/>
            <a:tailEnd type="none" w="med" len="med"/>
          </a:ln>
          <a:effectLst>
            <a:outerShdw blurRad="57150" dist="19050" dir="5400000" algn="bl" rotWithShape="0">
              <a:srgbClr val="000000">
                <a:alpha val="50000"/>
              </a:srgbClr>
            </a:outerShdw>
          </a:effectLst>
        </p:spPr>
      </p:cxnSp>
      <p:sp>
        <p:nvSpPr>
          <p:cNvPr id="8" name="Google Shape;146;g1806fcc96f9_0_149">
            <a:extLst>
              <a:ext uri="{FF2B5EF4-FFF2-40B4-BE49-F238E27FC236}">
                <a16:creationId xmlns:a16="http://schemas.microsoft.com/office/drawing/2014/main" id="{245D248A-4159-4CDF-4329-E6FE1BFF9F93}"/>
              </a:ext>
            </a:extLst>
          </p:cNvPr>
          <p:cNvSpPr txBox="1"/>
          <p:nvPr/>
        </p:nvSpPr>
        <p:spPr>
          <a:xfrm>
            <a:off x="735050" y="1213065"/>
            <a:ext cx="28266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latin typeface="+mj-lt"/>
                <a:ea typeface="Libre Franklin"/>
                <a:cs typeface="Libre Franklin"/>
                <a:sym typeface="Libre Franklin"/>
              </a:rPr>
              <a:t>Long Range Communication</a:t>
            </a:r>
            <a:endParaRPr sz="2400" b="1" dirty="0">
              <a:latin typeface="+mj-lt"/>
              <a:ea typeface="Libre Franklin"/>
              <a:cs typeface="Libre Franklin"/>
              <a:sym typeface="Libre Franklin"/>
            </a:endParaRPr>
          </a:p>
        </p:txBody>
      </p:sp>
      <p:sp>
        <p:nvSpPr>
          <p:cNvPr id="9" name="Google Shape;147;g1806fcc96f9_0_149">
            <a:extLst>
              <a:ext uri="{FF2B5EF4-FFF2-40B4-BE49-F238E27FC236}">
                <a16:creationId xmlns:a16="http://schemas.microsoft.com/office/drawing/2014/main" id="{B386ECA9-357A-25E9-2003-974E19374F4F}"/>
              </a:ext>
            </a:extLst>
          </p:cNvPr>
          <p:cNvSpPr txBox="1"/>
          <p:nvPr/>
        </p:nvSpPr>
        <p:spPr>
          <a:xfrm>
            <a:off x="5720099" y="1213064"/>
            <a:ext cx="27330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latin typeface="+mj-lt"/>
                <a:ea typeface="Libre Franklin"/>
                <a:cs typeface="Libre Franklin"/>
                <a:sym typeface="Libre Franklin"/>
              </a:rPr>
              <a:t>Low Latency &amp; Packet Loss</a:t>
            </a:r>
            <a:endParaRPr sz="2400" b="1" dirty="0">
              <a:latin typeface="+mj-lt"/>
              <a:ea typeface="Libre Franklin"/>
              <a:cs typeface="Libre Franklin"/>
              <a:sym typeface="Libre Franklin"/>
            </a:endParaRPr>
          </a:p>
        </p:txBody>
      </p:sp>
      <p:sp>
        <p:nvSpPr>
          <p:cNvPr id="10" name="Google Shape;149;g1806fcc96f9_0_149">
            <a:extLst>
              <a:ext uri="{FF2B5EF4-FFF2-40B4-BE49-F238E27FC236}">
                <a16:creationId xmlns:a16="http://schemas.microsoft.com/office/drawing/2014/main" id="{86A70233-F85C-42D4-8D3D-D5A5C07BA494}"/>
              </a:ext>
            </a:extLst>
          </p:cNvPr>
          <p:cNvSpPr txBox="1"/>
          <p:nvPr/>
        </p:nvSpPr>
        <p:spPr>
          <a:xfrm>
            <a:off x="6262780" y="3923434"/>
            <a:ext cx="1647639"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latin typeface="+mj-lt"/>
                <a:ea typeface="Libre Franklin"/>
                <a:cs typeface="Libre Franklin"/>
                <a:sym typeface="Libre Franklin"/>
              </a:rPr>
              <a:t>Flexibility</a:t>
            </a:r>
            <a:endParaRPr sz="2400" b="1" dirty="0">
              <a:latin typeface="+mj-lt"/>
              <a:ea typeface="Libre Franklin"/>
              <a:cs typeface="Libre Franklin"/>
              <a:sym typeface="Libre Franklin"/>
            </a:endParaRPr>
          </a:p>
        </p:txBody>
      </p:sp>
      <p:sp>
        <p:nvSpPr>
          <p:cNvPr id="11" name="Google Shape;149;g1806fcc96f9_0_149">
            <a:extLst>
              <a:ext uri="{FF2B5EF4-FFF2-40B4-BE49-F238E27FC236}">
                <a16:creationId xmlns:a16="http://schemas.microsoft.com/office/drawing/2014/main" id="{591A5B44-9315-CFE2-5F51-AE1A6AF18716}"/>
              </a:ext>
            </a:extLst>
          </p:cNvPr>
          <p:cNvSpPr txBox="1"/>
          <p:nvPr/>
        </p:nvSpPr>
        <p:spPr>
          <a:xfrm>
            <a:off x="1132334" y="3923434"/>
            <a:ext cx="1647639"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latin typeface="+mj-lt"/>
                <a:ea typeface="Libre Franklin"/>
                <a:cs typeface="Libre Franklin"/>
                <a:sym typeface="Libre Franklin"/>
              </a:rPr>
              <a:t>Accuracy</a:t>
            </a:r>
            <a:endParaRPr sz="2400" b="1" dirty="0">
              <a:latin typeface="+mj-lt"/>
              <a:ea typeface="Libre Franklin"/>
              <a:cs typeface="Libre Franklin"/>
              <a:sym typeface="Libre Franklin"/>
            </a:endParaRPr>
          </a:p>
        </p:txBody>
      </p:sp>
      <p:cxnSp>
        <p:nvCxnSpPr>
          <p:cNvPr id="12" name="Google Shape;142;g1806fcc96f9_0_149">
            <a:extLst>
              <a:ext uri="{FF2B5EF4-FFF2-40B4-BE49-F238E27FC236}">
                <a16:creationId xmlns:a16="http://schemas.microsoft.com/office/drawing/2014/main" id="{4167A14C-955B-91C8-F50A-EA4EDB10B376}"/>
              </a:ext>
            </a:extLst>
          </p:cNvPr>
          <p:cNvCxnSpPr/>
          <p:nvPr/>
        </p:nvCxnSpPr>
        <p:spPr>
          <a:xfrm rot="10800000">
            <a:off x="4578875" y="664500"/>
            <a:ext cx="0" cy="1123500"/>
          </a:xfrm>
          <a:prstGeom prst="straightConnector1">
            <a:avLst/>
          </a:prstGeom>
          <a:noFill/>
          <a:ln w="9525" cap="flat" cmpd="sng">
            <a:solidFill>
              <a:srgbClr val="9E9E9E"/>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3" name="Google Shape;143;g1806fcc96f9_0_149">
            <a:extLst>
              <a:ext uri="{FF2B5EF4-FFF2-40B4-BE49-F238E27FC236}">
                <a16:creationId xmlns:a16="http://schemas.microsoft.com/office/drawing/2014/main" id="{01C67A7E-620C-ED72-C2BD-6A18DC5D9A10}"/>
              </a:ext>
            </a:extLst>
          </p:cNvPr>
          <p:cNvCxnSpPr/>
          <p:nvPr/>
        </p:nvCxnSpPr>
        <p:spPr>
          <a:xfrm rot="10800000">
            <a:off x="4578875" y="3925500"/>
            <a:ext cx="0" cy="1204800"/>
          </a:xfrm>
          <a:prstGeom prst="straightConnector1">
            <a:avLst/>
          </a:prstGeom>
          <a:noFill/>
          <a:ln w="9525" cap="flat" cmpd="sng">
            <a:solidFill>
              <a:srgbClr val="9E9E9E"/>
            </a:solidFill>
            <a:prstDash val="solid"/>
            <a:round/>
            <a:headEnd type="none" w="med" len="med"/>
            <a:tailEnd type="non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3179367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Google Shape;328;g1806fcc96f9_1_22">
            <a:extLst>
              <a:ext uri="{FF2B5EF4-FFF2-40B4-BE49-F238E27FC236}">
                <a16:creationId xmlns:a16="http://schemas.microsoft.com/office/drawing/2014/main" id="{2E790D45-D371-444A-88AD-CD94FC83FA5E}"/>
              </a:ext>
            </a:extLst>
          </p:cNvPr>
          <p:cNvPicPr preferRelativeResize="0"/>
          <p:nvPr/>
        </p:nvPicPr>
        <p:blipFill>
          <a:blip r:embed="rId3">
            <a:alphaModFix/>
          </a:blip>
          <a:stretch>
            <a:fillRect/>
          </a:stretch>
        </p:blipFill>
        <p:spPr>
          <a:xfrm>
            <a:off x="70171" y="4430678"/>
            <a:ext cx="4171950" cy="762000"/>
          </a:xfrm>
          <a:prstGeom prst="rect">
            <a:avLst/>
          </a:prstGeom>
          <a:noFill/>
          <a:ln>
            <a:noFill/>
          </a:ln>
        </p:spPr>
      </p:pic>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Project Overview</a:t>
            </a:r>
            <a:endParaRPr lang="en-US" dirty="0"/>
          </a:p>
        </p:txBody>
      </p:sp>
      <p:sp>
        <p:nvSpPr>
          <p:cNvPr id="2" name="Google Shape;156;g1b55b44daa1_0_0">
            <a:extLst>
              <a:ext uri="{FF2B5EF4-FFF2-40B4-BE49-F238E27FC236}">
                <a16:creationId xmlns:a16="http://schemas.microsoft.com/office/drawing/2014/main" id="{E1899690-6944-9173-8D3D-C4E59CECD9A8}"/>
              </a:ext>
            </a:extLst>
          </p:cNvPr>
          <p:cNvSpPr/>
          <p:nvPr/>
        </p:nvSpPr>
        <p:spPr>
          <a:xfrm>
            <a:off x="335521" y="2174395"/>
            <a:ext cx="2401800" cy="2709600"/>
          </a:xfrm>
          <a:prstGeom prst="roundRect">
            <a:avLst>
              <a:gd name="adj" fmla="val 7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7;g1b55b44daa1_0_0">
            <a:extLst>
              <a:ext uri="{FF2B5EF4-FFF2-40B4-BE49-F238E27FC236}">
                <a16:creationId xmlns:a16="http://schemas.microsoft.com/office/drawing/2014/main" id="{1190A8A3-3983-1608-62F0-7886878A87B8}"/>
              </a:ext>
            </a:extLst>
          </p:cNvPr>
          <p:cNvSpPr/>
          <p:nvPr/>
        </p:nvSpPr>
        <p:spPr>
          <a:xfrm>
            <a:off x="6445821" y="2174395"/>
            <a:ext cx="2401800" cy="1373874"/>
          </a:xfrm>
          <a:prstGeom prst="roundRect">
            <a:avLst>
              <a:gd name="adj" fmla="val 7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60;g1b55b44daa1_0_0">
            <a:extLst>
              <a:ext uri="{FF2B5EF4-FFF2-40B4-BE49-F238E27FC236}">
                <a16:creationId xmlns:a16="http://schemas.microsoft.com/office/drawing/2014/main" id="{13935C3D-CCAE-A194-982E-F3BB9BC4E301}"/>
              </a:ext>
            </a:extLst>
          </p:cNvPr>
          <p:cNvPicPr preferRelativeResize="0"/>
          <p:nvPr/>
        </p:nvPicPr>
        <p:blipFill>
          <a:blip r:embed="rId4">
            <a:alphaModFix/>
          </a:blip>
          <a:stretch>
            <a:fillRect/>
          </a:stretch>
        </p:blipFill>
        <p:spPr>
          <a:xfrm>
            <a:off x="7113391" y="959885"/>
            <a:ext cx="365700" cy="365678"/>
          </a:xfrm>
          <a:prstGeom prst="rect">
            <a:avLst/>
          </a:prstGeom>
          <a:noFill/>
          <a:ln>
            <a:noFill/>
          </a:ln>
        </p:spPr>
      </p:pic>
      <p:pic>
        <p:nvPicPr>
          <p:cNvPr id="15" name="Google Shape;161;g1b55b44daa1_0_0">
            <a:extLst>
              <a:ext uri="{FF2B5EF4-FFF2-40B4-BE49-F238E27FC236}">
                <a16:creationId xmlns:a16="http://schemas.microsoft.com/office/drawing/2014/main" id="{6074B1C6-6412-BC16-F2E0-41AF04E1A429}"/>
              </a:ext>
            </a:extLst>
          </p:cNvPr>
          <p:cNvPicPr preferRelativeResize="0"/>
          <p:nvPr/>
        </p:nvPicPr>
        <p:blipFill>
          <a:blip r:embed="rId5">
            <a:alphaModFix/>
          </a:blip>
          <a:stretch>
            <a:fillRect/>
          </a:stretch>
        </p:blipFill>
        <p:spPr>
          <a:xfrm>
            <a:off x="1362424" y="998420"/>
            <a:ext cx="332401" cy="332399"/>
          </a:xfrm>
          <a:prstGeom prst="rect">
            <a:avLst/>
          </a:prstGeom>
          <a:noFill/>
          <a:ln>
            <a:noFill/>
          </a:ln>
        </p:spPr>
      </p:pic>
      <p:pic>
        <p:nvPicPr>
          <p:cNvPr id="16" name="Google Shape;162;g1b55b44daa1_0_0">
            <a:extLst>
              <a:ext uri="{FF2B5EF4-FFF2-40B4-BE49-F238E27FC236}">
                <a16:creationId xmlns:a16="http://schemas.microsoft.com/office/drawing/2014/main" id="{0F33BF02-D23A-271B-5C0C-88B8AB3C9E89}"/>
              </a:ext>
            </a:extLst>
          </p:cNvPr>
          <p:cNvPicPr preferRelativeResize="0"/>
          <p:nvPr/>
        </p:nvPicPr>
        <p:blipFill>
          <a:blip r:embed="rId6">
            <a:alphaModFix/>
          </a:blip>
          <a:stretch>
            <a:fillRect/>
          </a:stretch>
        </p:blipFill>
        <p:spPr>
          <a:xfrm>
            <a:off x="382133" y="3253969"/>
            <a:ext cx="900000" cy="450000"/>
          </a:xfrm>
          <a:prstGeom prst="rect">
            <a:avLst/>
          </a:prstGeom>
          <a:noFill/>
          <a:ln>
            <a:noFill/>
          </a:ln>
        </p:spPr>
      </p:pic>
      <p:pic>
        <p:nvPicPr>
          <p:cNvPr id="17" name="Google Shape;163;g1b55b44daa1_0_0">
            <a:extLst>
              <a:ext uri="{FF2B5EF4-FFF2-40B4-BE49-F238E27FC236}">
                <a16:creationId xmlns:a16="http://schemas.microsoft.com/office/drawing/2014/main" id="{55D0A7D0-109D-0C6D-3595-B0A1AA663D20}"/>
              </a:ext>
            </a:extLst>
          </p:cNvPr>
          <p:cNvPicPr preferRelativeResize="0"/>
          <p:nvPr/>
        </p:nvPicPr>
        <p:blipFill>
          <a:blip r:embed="rId7">
            <a:alphaModFix/>
          </a:blip>
          <a:stretch>
            <a:fillRect/>
          </a:stretch>
        </p:blipFill>
        <p:spPr>
          <a:xfrm>
            <a:off x="1634772" y="3288037"/>
            <a:ext cx="900000" cy="450000"/>
          </a:xfrm>
          <a:prstGeom prst="rect">
            <a:avLst/>
          </a:prstGeom>
          <a:noFill/>
          <a:ln>
            <a:noFill/>
          </a:ln>
        </p:spPr>
      </p:pic>
      <p:pic>
        <p:nvPicPr>
          <p:cNvPr id="18" name="Google Shape;164;g1b55b44daa1_0_0">
            <a:extLst>
              <a:ext uri="{FF2B5EF4-FFF2-40B4-BE49-F238E27FC236}">
                <a16:creationId xmlns:a16="http://schemas.microsoft.com/office/drawing/2014/main" id="{3E1ACE22-4F17-3817-9908-FA02E3A81188}"/>
              </a:ext>
            </a:extLst>
          </p:cNvPr>
          <p:cNvPicPr preferRelativeResize="0"/>
          <p:nvPr/>
        </p:nvPicPr>
        <p:blipFill>
          <a:blip r:embed="rId8">
            <a:alphaModFix/>
          </a:blip>
          <a:stretch>
            <a:fillRect/>
          </a:stretch>
        </p:blipFill>
        <p:spPr>
          <a:xfrm>
            <a:off x="1634772" y="2673357"/>
            <a:ext cx="900000" cy="450000"/>
          </a:xfrm>
          <a:prstGeom prst="rect">
            <a:avLst/>
          </a:prstGeom>
          <a:noFill/>
          <a:ln>
            <a:noFill/>
          </a:ln>
        </p:spPr>
      </p:pic>
      <p:pic>
        <p:nvPicPr>
          <p:cNvPr id="19" name="Google Shape;165;g1b55b44daa1_0_0">
            <a:extLst>
              <a:ext uri="{FF2B5EF4-FFF2-40B4-BE49-F238E27FC236}">
                <a16:creationId xmlns:a16="http://schemas.microsoft.com/office/drawing/2014/main" id="{B6BEC36B-D3AB-8785-CB90-44603D402EDE}"/>
              </a:ext>
            </a:extLst>
          </p:cNvPr>
          <p:cNvPicPr preferRelativeResize="0"/>
          <p:nvPr/>
        </p:nvPicPr>
        <p:blipFill>
          <a:blip r:embed="rId9">
            <a:alphaModFix/>
          </a:blip>
          <a:stretch>
            <a:fillRect/>
          </a:stretch>
        </p:blipFill>
        <p:spPr>
          <a:xfrm>
            <a:off x="949683" y="3964732"/>
            <a:ext cx="1096724" cy="368412"/>
          </a:xfrm>
          <a:prstGeom prst="rect">
            <a:avLst/>
          </a:prstGeom>
          <a:noFill/>
          <a:ln>
            <a:noFill/>
          </a:ln>
        </p:spPr>
      </p:pic>
      <p:pic>
        <p:nvPicPr>
          <p:cNvPr id="20" name="Google Shape;166;g1b55b44daa1_0_0">
            <a:extLst>
              <a:ext uri="{FF2B5EF4-FFF2-40B4-BE49-F238E27FC236}">
                <a16:creationId xmlns:a16="http://schemas.microsoft.com/office/drawing/2014/main" id="{8C161F7B-918C-011F-D25E-A08F0D80F4C9}"/>
              </a:ext>
            </a:extLst>
          </p:cNvPr>
          <p:cNvPicPr preferRelativeResize="0"/>
          <p:nvPr/>
        </p:nvPicPr>
        <p:blipFill>
          <a:blip r:embed="rId10">
            <a:alphaModFix/>
          </a:blip>
          <a:stretch>
            <a:fillRect/>
          </a:stretch>
        </p:blipFill>
        <p:spPr>
          <a:xfrm>
            <a:off x="327725" y="998424"/>
            <a:ext cx="902300" cy="902268"/>
          </a:xfrm>
          <a:prstGeom prst="rect">
            <a:avLst/>
          </a:prstGeom>
          <a:noFill/>
          <a:ln>
            <a:noFill/>
          </a:ln>
        </p:spPr>
      </p:pic>
      <p:pic>
        <p:nvPicPr>
          <p:cNvPr id="21" name="Google Shape;167;g1b55b44daa1_0_0">
            <a:extLst>
              <a:ext uri="{FF2B5EF4-FFF2-40B4-BE49-F238E27FC236}">
                <a16:creationId xmlns:a16="http://schemas.microsoft.com/office/drawing/2014/main" id="{0B3938E6-D53C-31BC-2C74-CC03E7402413}"/>
              </a:ext>
            </a:extLst>
          </p:cNvPr>
          <p:cNvPicPr preferRelativeResize="0"/>
          <p:nvPr/>
        </p:nvPicPr>
        <p:blipFill>
          <a:blip r:embed="rId11">
            <a:alphaModFix/>
          </a:blip>
          <a:stretch>
            <a:fillRect/>
          </a:stretch>
        </p:blipFill>
        <p:spPr>
          <a:xfrm>
            <a:off x="6455561" y="3722927"/>
            <a:ext cx="990400" cy="942512"/>
          </a:xfrm>
          <a:prstGeom prst="rect">
            <a:avLst/>
          </a:prstGeom>
          <a:noFill/>
          <a:ln>
            <a:noFill/>
          </a:ln>
        </p:spPr>
      </p:pic>
      <p:pic>
        <p:nvPicPr>
          <p:cNvPr id="22" name="Google Shape;168;g1b55b44daa1_0_0">
            <a:extLst>
              <a:ext uri="{FF2B5EF4-FFF2-40B4-BE49-F238E27FC236}">
                <a16:creationId xmlns:a16="http://schemas.microsoft.com/office/drawing/2014/main" id="{BEFED4CD-38FE-4673-3F95-177741855674}"/>
              </a:ext>
            </a:extLst>
          </p:cNvPr>
          <p:cNvPicPr preferRelativeResize="0"/>
          <p:nvPr/>
        </p:nvPicPr>
        <p:blipFill>
          <a:blip r:embed="rId12">
            <a:alphaModFix/>
          </a:blip>
          <a:stretch>
            <a:fillRect/>
          </a:stretch>
        </p:blipFill>
        <p:spPr>
          <a:xfrm>
            <a:off x="7851762" y="1119809"/>
            <a:ext cx="603276" cy="603254"/>
          </a:xfrm>
          <a:prstGeom prst="rect">
            <a:avLst/>
          </a:prstGeom>
          <a:noFill/>
          <a:ln>
            <a:noFill/>
          </a:ln>
        </p:spPr>
      </p:pic>
      <p:pic>
        <p:nvPicPr>
          <p:cNvPr id="23" name="Google Shape;169;g1b55b44daa1_0_0">
            <a:extLst>
              <a:ext uri="{FF2B5EF4-FFF2-40B4-BE49-F238E27FC236}">
                <a16:creationId xmlns:a16="http://schemas.microsoft.com/office/drawing/2014/main" id="{920C0CEB-47AB-10D9-252A-156C6B72370F}"/>
              </a:ext>
            </a:extLst>
          </p:cNvPr>
          <p:cNvPicPr preferRelativeResize="0"/>
          <p:nvPr/>
        </p:nvPicPr>
        <p:blipFill>
          <a:blip r:embed="rId13">
            <a:alphaModFix/>
          </a:blip>
          <a:stretch>
            <a:fillRect/>
          </a:stretch>
        </p:blipFill>
        <p:spPr>
          <a:xfrm>
            <a:off x="382133" y="2677381"/>
            <a:ext cx="900000" cy="450000"/>
          </a:xfrm>
          <a:prstGeom prst="rect">
            <a:avLst/>
          </a:prstGeom>
          <a:noFill/>
          <a:ln>
            <a:noFill/>
          </a:ln>
        </p:spPr>
      </p:pic>
      <p:pic>
        <p:nvPicPr>
          <p:cNvPr id="24" name="Google Shape;170;g1b55b44daa1_0_0">
            <a:extLst>
              <a:ext uri="{FF2B5EF4-FFF2-40B4-BE49-F238E27FC236}">
                <a16:creationId xmlns:a16="http://schemas.microsoft.com/office/drawing/2014/main" id="{2E8E4D29-A300-2174-2B44-9B601DBB26D6}"/>
              </a:ext>
            </a:extLst>
          </p:cNvPr>
          <p:cNvPicPr preferRelativeResize="0"/>
          <p:nvPr/>
        </p:nvPicPr>
        <p:blipFill>
          <a:blip r:embed="rId14">
            <a:alphaModFix/>
          </a:blip>
          <a:stretch>
            <a:fillRect/>
          </a:stretch>
        </p:blipFill>
        <p:spPr>
          <a:xfrm>
            <a:off x="4146441" y="3513037"/>
            <a:ext cx="900000" cy="540000"/>
          </a:xfrm>
          <a:prstGeom prst="rect">
            <a:avLst/>
          </a:prstGeom>
          <a:noFill/>
          <a:ln>
            <a:noFill/>
          </a:ln>
        </p:spPr>
      </p:pic>
      <p:grpSp>
        <p:nvGrpSpPr>
          <p:cNvPr id="25" name="Google Shape;174;g1b55b44daa1_0_0">
            <a:extLst>
              <a:ext uri="{FF2B5EF4-FFF2-40B4-BE49-F238E27FC236}">
                <a16:creationId xmlns:a16="http://schemas.microsoft.com/office/drawing/2014/main" id="{B232326E-4BE6-4C3E-E5C2-2FC75D2BE0BD}"/>
              </a:ext>
            </a:extLst>
          </p:cNvPr>
          <p:cNvGrpSpPr/>
          <p:nvPr/>
        </p:nvGrpSpPr>
        <p:grpSpPr>
          <a:xfrm>
            <a:off x="7071196" y="1967395"/>
            <a:ext cx="414000" cy="414000"/>
            <a:chOff x="1560675" y="1554820"/>
            <a:chExt cx="436334" cy="562004"/>
          </a:xfrm>
        </p:grpSpPr>
        <p:pic>
          <p:nvPicPr>
            <p:cNvPr id="26" name="Google Shape;175;g1b55b44daa1_0_0">
              <a:extLst>
                <a:ext uri="{FF2B5EF4-FFF2-40B4-BE49-F238E27FC236}">
                  <a16:creationId xmlns:a16="http://schemas.microsoft.com/office/drawing/2014/main" id="{FE5D6FAB-C73A-2230-A04B-592D5271A32B}"/>
                </a:ext>
              </a:extLst>
            </p:cNvPr>
            <p:cNvPicPr preferRelativeResize="0"/>
            <p:nvPr/>
          </p:nvPicPr>
          <p:blipFill>
            <a:blip r:embed="rId15">
              <a:alphaModFix/>
            </a:blip>
            <a:stretch>
              <a:fillRect/>
            </a:stretch>
          </p:blipFill>
          <p:spPr>
            <a:xfrm>
              <a:off x="1560675" y="1680489"/>
              <a:ext cx="436334" cy="436334"/>
            </a:xfrm>
            <a:prstGeom prst="rect">
              <a:avLst/>
            </a:prstGeom>
            <a:noFill/>
            <a:ln>
              <a:noFill/>
            </a:ln>
          </p:spPr>
        </p:pic>
        <p:pic>
          <p:nvPicPr>
            <p:cNvPr id="27" name="Google Shape;176;g1b55b44daa1_0_0">
              <a:extLst>
                <a:ext uri="{FF2B5EF4-FFF2-40B4-BE49-F238E27FC236}">
                  <a16:creationId xmlns:a16="http://schemas.microsoft.com/office/drawing/2014/main" id="{0458F40F-D001-CA37-FD5A-C35D72FAAA52}"/>
                </a:ext>
              </a:extLst>
            </p:cNvPr>
            <p:cNvPicPr preferRelativeResize="0"/>
            <p:nvPr/>
          </p:nvPicPr>
          <p:blipFill>
            <a:blip r:embed="rId16">
              <a:alphaModFix/>
            </a:blip>
            <a:stretch>
              <a:fillRect/>
            </a:stretch>
          </p:blipFill>
          <p:spPr>
            <a:xfrm>
              <a:off x="1606923" y="1554820"/>
              <a:ext cx="343821" cy="343821"/>
            </a:xfrm>
            <a:prstGeom prst="rect">
              <a:avLst/>
            </a:prstGeom>
            <a:noFill/>
            <a:ln>
              <a:noFill/>
            </a:ln>
          </p:spPr>
        </p:pic>
      </p:grpSp>
      <p:sp>
        <p:nvSpPr>
          <p:cNvPr id="29" name="Google Shape;178;g1b55b44daa1_0_0">
            <a:extLst>
              <a:ext uri="{FF2B5EF4-FFF2-40B4-BE49-F238E27FC236}">
                <a16:creationId xmlns:a16="http://schemas.microsoft.com/office/drawing/2014/main" id="{20A2BAB4-F5DD-F63B-9F34-0C75A28962DA}"/>
              </a:ext>
            </a:extLst>
          </p:cNvPr>
          <p:cNvSpPr txBox="1"/>
          <p:nvPr/>
        </p:nvSpPr>
        <p:spPr>
          <a:xfrm>
            <a:off x="6941000" y="1543182"/>
            <a:ext cx="674375"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mj-lt"/>
                <a:ea typeface="Libre Franklin Medium"/>
                <a:cs typeface="Libre Franklin Medium"/>
                <a:sym typeface="Libre Franklin Medium"/>
              </a:rPr>
              <a:t>pi1</a:t>
            </a:r>
            <a:endParaRPr dirty="0">
              <a:latin typeface="+mj-lt"/>
              <a:ea typeface="Libre Franklin Medium"/>
              <a:cs typeface="Libre Franklin Medium"/>
              <a:sym typeface="Libre Franklin Medium"/>
            </a:endParaRPr>
          </a:p>
        </p:txBody>
      </p:sp>
      <p:cxnSp>
        <p:nvCxnSpPr>
          <p:cNvPr id="30" name="Google Shape;179;g1b55b44daa1_0_0">
            <a:extLst>
              <a:ext uri="{FF2B5EF4-FFF2-40B4-BE49-F238E27FC236}">
                <a16:creationId xmlns:a16="http://schemas.microsoft.com/office/drawing/2014/main" id="{64BCB2B5-180D-48EF-59CF-D7E336CD5C1B}"/>
              </a:ext>
            </a:extLst>
          </p:cNvPr>
          <p:cNvCxnSpPr>
            <a:cxnSpLocks/>
          </p:cNvCxnSpPr>
          <p:nvPr/>
        </p:nvCxnSpPr>
        <p:spPr>
          <a:xfrm rot="10800000" flipH="1">
            <a:off x="1230025" y="1505379"/>
            <a:ext cx="6621600" cy="28200"/>
          </a:xfrm>
          <a:prstGeom prst="straightConnector1">
            <a:avLst/>
          </a:prstGeom>
          <a:noFill/>
          <a:ln w="19050" cap="flat" cmpd="sng">
            <a:solidFill>
              <a:schemeClr val="dk2"/>
            </a:solidFill>
            <a:prstDash val="solid"/>
            <a:round/>
            <a:headEnd type="none" w="med" len="med"/>
            <a:tailEnd type="triangle" w="med" len="med"/>
          </a:ln>
        </p:spPr>
      </p:cxnSp>
      <p:sp>
        <p:nvSpPr>
          <p:cNvPr id="31" name="Google Shape;180;g1b55b44daa1_0_0">
            <a:extLst>
              <a:ext uri="{FF2B5EF4-FFF2-40B4-BE49-F238E27FC236}">
                <a16:creationId xmlns:a16="http://schemas.microsoft.com/office/drawing/2014/main" id="{B3B272FB-1FFE-51BF-C2DC-B7D9D9BA01C5}"/>
              </a:ext>
            </a:extLst>
          </p:cNvPr>
          <p:cNvSpPr txBox="1"/>
          <p:nvPr/>
        </p:nvSpPr>
        <p:spPr>
          <a:xfrm>
            <a:off x="374337" y="750509"/>
            <a:ext cx="9024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dirty="0">
                <a:latin typeface="+mj-lt"/>
                <a:ea typeface="Libre Franklin Medium"/>
                <a:cs typeface="Libre Franklin Medium"/>
                <a:sym typeface="Libre Franklin Medium"/>
              </a:rPr>
              <a:t>Shooter</a:t>
            </a:r>
            <a:endParaRPr sz="1400" dirty="0">
              <a:latin typeface="+mj-lt"/>
              <a:ea typeface="Libre Franklin Medium"/>
              <a:cs typeface="Libre Franklin Medium"/>
              <a:sym typeface="Libre Franklin Medium"/>
            </a:endParaRPr>
          </a:p>
        </p:txBody>
      </p:sp>
      <p:sp>
        <p:nvSpPr>
          <p:cNvPr id="32" name="Google Shape;181;g1b55b44daa1_0_0">
            <a:extLst>
              <a:ext uri="{FF2B5EF4-FFF2-40B4-BE49-F238E27FC236}">
                <a16:creationId xmlns:a16="http://schemas.microsoft.com/office/drawing/2014/main" id="{01B916EF-A332-78FB-D0AE-7EACB11CF627}"/>
              </a:ext>
            </a:extLst>
          </p:cNvPr>
          <p:cNvSpPr txBox="1"/>
          <p:nvPr/>
        </p:nvSpPr>
        <p:spPr>
          <a:xfrm>
            <a:off x="7702200" y="748586"/>
            <a:ext cx="9024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dirty="0">
                <a:latin typeface="+mj-lt"/>
                <a:ea typeface="Libre Franklin Medium"/>
                <a:cs typeface="Libre Franklin Medium"/>
                <a:sym typeface="Libre Franklin Medium"/>
              </a:rPr>
              <a:t>Target</a:t>
            </a:r>
            <a:endParaRPr sz="1400" dirty="0">
              <a:latin typeface="+mj-lt"/>
              <a:ea typeface="Libre Franklin Medium"/>
              <a:cs typeface="Libre Franklin Medium"/>
              <a:sym typeface="Libre Franklin Medium"/>
            </a:endParaRPr>
          </a:p>
        </p:txBody>
      </p:sp>
      <p:pic>
        <p:nvPicPr>
          <p:cNvPr id="33" name="Google Shape;182;g1b55b44daa1_0_0">
            <a:extLst>
              <a:ext uri="{FF2B5EF4-FFF2-40B4-BE49-F238E27FC236}">
                <a16:creationId xmlns:a16="http://schemas.microsoft.com/office/drawing/2014/main" id="{D86777A0-CB9D-785B-1E1E-C3C40FD1A562}"/>
              </a:ext>
            </a:extLst>
          </p:cNvPr>
          <p:cNvPicPr preferRelativeResize="0"/>
          <p:nvPr/>
        </p:nvPicPr>
        <p:blipFill>
          <a:blip r:embed="rId17">
            <a:alphaModFix/>
          </a:blip>
          <a:stretch>
            <a:fillRect/>
          </a:stretch>
        </p:blipFill>
        <p:spPr>
          <a:xfrm>
            <a:off x="7712396" y="2446522"/>
            <a:ext cx="900000" cy="900000"/>
          </a:xfrm>
          <a:prstGeom prst="rect">
            <a:avLst/>
          </a:prstGeom>
          <a:noFill/>
          <a:ln>
            <a:noFill/>
          </a:ln>
        </p:spPr>
      </p:pic>
      <p:cxnSp>
        <p:nvCxnSpPr>
          <p:cNvPr id="34" name="Google Shape;183;g1b55b44daa1_0_0">
            <a:extLst>
              <a:ext uri="{FF2B5EF4-FFF2-40B4-BE49-F238E27FC236}">
                <a16:creationId xmlns:a16="http://schemas.microsoft.com/office/drawing/2014/main" id="{116AA471-7774-C024-4B69-8956E79E499F}"/>
              </a:ext>
            </a:extLst>
          </p:cNvPr>
          <p:cNvCxnSpPr>
            <a:cxnSpLocks/>
          </p:cNvCxnSpPr>
          <p:nvPr/>
        </p:nvCxnSpPr>
        <p:spPr>
          <a:xfrm>
            <a:off x="3624021" y="2473970"/>
            <a:ext cx="2821800" cy="0"/>
          </a:xfrm>
          <a:prstGeom prst="straightConnector1">
            <a:avLst/>
          </a:prstGeom>
          <a:noFill/>
          <a:ln w="19050" cap="flat" cmpd="sng">
            <a:solidFill>
              <a:srgbClr val="FF0000"/>
            </a:solidFill>
            <a:prstDash val="solid"/>
            <a:round/>
            <a:headEnd type="none" w="med" len="med"/>
            <a:tailEnd type="triangle" w="med" len="med"/>
          </a:ln>
        </p:spPr>
      </p:cxnSp>
      <p:cxnSp>
        <p:nvCxnSpPr>
          <p:cNvPr id="35" name="Google Shape;184;g1b55b44daa1_0_0">
            <a:extLst>
              <a:ext uri="{FF2B5EF4-FFF2-40B4-BE49-F238E27FC236}">
                <a16:creationId xmlns:a16="http://schemas.microsoft.com/office/drawing/2014/main" id="{D6FDDADA-DCAE-C2EB-A276-8D2CD7562058}"/>
              </a:ext>
            </a:extLst>
          </p:cNvPr>
          <p:cNvCxnSpPr/>
          <p:nvPr/>
        </p:nvCxnSpPr>
        <p:spPr>
          <a:xfrm rot="10800000">
            <a:off x="2806221" y="2473970"/>
            <a:ext cx="2778900" cy="0"/>
          </a:xfrm>
          <a:prstGeom prst="straightConnector1">
            <a:avLst/>
          </a:prstGeom>
          <a:noFill/>
          <a:ln w="19050" cap="flat" cmpd="sng">
            <a:solidFill>
              <a:srgbClr val="FF0000"/>
            </a:solidFill>
            <a:prstDash val="solid"/>
            <a:round/>
            <a:headEnd type="none" w="med" len="med"/>
            <a:tailEnd type="triangle" w="med" len="med"/>
          </a:ln>
        </p:spPr>
      </p:cxnSp>
      <p:sp>
        <p:nvSpPr>
          <p:cNvPr id="36" name="Google Shape;185;g1b55b44daa1_0_0">
            <a:extLst>
              <a:ext uri="{FF2B5EF4-FFF2-40B4-BE49-F238E27FC236}">
                <a16:creationId xmlns:a16="http://schemas.microsoft.com/office/drawing/2014/main" id="{11FCE1BA-57B3-A6DB-ECF1-AE99EF9DC3C2}"/>
              </a:ext>
            </a:extLst>
          </p:cNvPr>
          <p:cNvSpPr txBox="1"/>
          <p:nvPr/>
        </p:nvSpPr>
        <p:spPr>
          <a:xfrm>
            <a:off x="4144326" y="2040835"/>
            <a:ext cx="88481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rgbClr val="FF0000"/>
                </a:solidFill>
                <a:latin typeface="+mj-lt"/>
                <a:ea typeface="Libre Franklin Medium"/>
                <a:cs typeface="Libre Franklin Medium"/>
                <a:sym typeface="Libre Franklin Medium"/>
              </a:rPr>
              <a:t>LoRa</a:t>
            </a:r>
            <a:endParaRPr sz="2000" dirty="0">
              <a:solidFill>
                <a:srgbClr val="FF0000"/>
              </a:solidFill>
              <a:latin typeface="+mj-lt"/>
              <a:ea typeface="Libre Franklin Medium"/>
              <a:cs typeface="Libre Franklin Medium"/>
              <a:sym typeface="Libre Franklin Medium"/>
            </a:endParaRPr>
          </a:p>
        </p:txBody>
      </p:sp>
      <p:cxnSp>
        <p:nvCxnSpPr>
          <p:cNvPr id="37" name="Google Shape;186;g1b55b44daa1_0_0">
            <a:extLst>
              <a:ext uri="{FF2B5EF4-FFF2-40B4-BE49-F238E27FC236}">
                <a16:creationId xmlns:a16="http://schemas.microsoft.com/office/drawing/2014/main" id="{22B8FB49-7990-114F-627B-D346A44A03E0}"/>
              </a:ext>
            </a:extLst>
          </p:cNvPr>
          <p:cNvCxnSpPr>
            <a:cxnSpLocks/>
          </p:cNvCxnSpPr>
          <p:nvPr/>
        </p:nvCxnSpPr>
        <p:spPr>
          <a:xfrm>
            <a:off x="4277921" y="4190770"/>
            <a:ext cx="2075967" cy="0"/>
          </a:xfrm>
          <a:prstGeom prst="straightConnector1">
            <a:avLst/>
          </a:prstGeom>
          <a:noFill/>
          <a:ln w="19050" cap="flat" cmpd="sng">
            <a:solidFill>
              <a:srgbClr val="0000FF"/>
            </a:solidFill>
            <a:prstDash val="solid"/>
            <a:round/>
            <a:headEnd type="none" w="med" len="med"/>
            <a:tailEnd type="triangle" w="med" len="med"/>
          </a:ln>
        </p:spPr>
      </p:cxnSp>
      <p:cxnSp>
        <p:nvCxnSpPr>
          <p:cNvPr id="38" name="Google Shape;187;g1b55b44daa1_0_0">
            <a:extLst>
              <a:ext uri="{FF2B5EF4-FFF2-40B4-BE49-F238E27FC236}">
                <a16:creationId xmlns:a16="http://schemas.microsoft.com/office/drawing/2014/main" id="{8DA9094C-589D-3396-002A-C9FE06D80E1B}"/>
              </a:ext>
            </a:extLst>
          </p:cNvPr>
          <p:cNvCxnSpPr/>
          <p:nvPr/>
        </p:nvCxnSpPr>
        <p:spPr>
          <a:xfrm rot="10800000">
            <a:off x="2806221" y="4190770"/>
            <a:ext cx="2308200" cy="0"/>
          </a:xfrm>
          <a:prstGeom prst="straightConnector1">
            <a:avLst/>
          </a:prstGeom>
          <a:noFill/>
          <a:ln w="19050" cap="flat" cmpd="sng">
            <a:solidFill>
              <a:srgbClr val="0000FF"/>
            </a:solidFill>
            <a:prstDash val="solid"/>
            <a:round/>
            <a:headEnd type="none" w="med" len="med"/>
            <a:tailEnd type="triangle" w="med" len="med"/>
          </a:ln>
        </p:spPr>
      </p:cxnSp>
      <p:pic>
        <p:nvPicPr>
          <p:cNvPr id="39" name="Google Shape;188;g1b55b44daa1_0_0">
            <a:extLst>
              <a:ext uri="{FF2B5EF4-FFF2-40B4-BE49-F238E27FC236}">
                <a16:creationId xmlns:a16="http://schemas.microsoft.com/office/drawing/2014/main" id="{75DC16AA-0577-CF0F-37FB-04D7277E0F9B}"/>
              </a:ext>
            </a:extLst>
          </p:cNvPr>
          <p:cNvPicPr preferRelativeResize="0"/>
          <p:nvPr/>
        </p:nvPicPr>
        <p:blipFill>
          <a:blip r:embed="rId18">
            <a:alphaModFix/>
          </a:blip>
          <a:stretch>
            <a:fillRect/>
          </a:stretch>
        </p:blipFill>
        <p:spPr>
          <a:xfrm>
            <a:off x="4129796" y="4299697"/>
            <a:ext cx="900000" cy="540000"/>
          </a:xfrm>
          <a:prstGeom prst="rect">
            <a:avLst/>
          </a:prstGeom>
          <a:noFill/>
          <a:ln>
            <a:noFill/>
          </a:ln>
        </p:spPr>
      </p:pic>
      <p:pic>
        <p:nvPicPr>
          <p:cNvPr id="40" name="Google Shape;189;g1b55b44daa1_0_0">
            <a:extLst>
              <a:ext uri="{FF2B5EF4-FFF2-40B4-BE49-F238E27FC236}">
                <a16:creationId xmlns:a16="http://schemas.microsoft.com/office/drawing/2014/main" id="{0A869992-B0F2-174D-B671-D5461740A669}"/>
              </a:ext>
            </a:extLst>
          </p:cNvPr>
          <p:cNvPicPr preferRelativeResize="0"/>
          <p:nvPr/>
        </p:nvPicPr>
        <p:blipFill>
          <a:blip r:embed="rId19">
            <a:alphaModFix/>
          </a:blip>
          <a:stretch>
            <a:fillRect/>
          </a:stretch>
        </p:blipFill>
        <p:spPr>
          <a:xfrm>
            <a:off x="6541299" y="2405358"/>
            <a:ext cx="900000" cy="900000"/>
          </a:xfrm>
          <a:prstGeom prst="rect">
            <a:avLst/>
          </a:prstGeom>
          <a:noFill/>
          <a:ln>
            <a:noFill/>
          </a:ln>
        </p:spPr>
      </p:pic>
      <p:grpSp>
        <p:nvGrpSpPr>
          <p:cNvPr id="41" name="Google Shape;174;g1b55b44daa1_0_0">
            <a:extLst>
              <a:ext uri="{FF2B5EF4-FFF2-40B4-BE49-F238E27FC236}">
                <a16:creationId xmlns:a16="http://schemas.microsoft.com/office/drawing/2014/main" id="{979CBB58-BBB9-F7D6-A883-6E15651DCC74}"/>
              </a:ext>
            </a:extLst>
          </p:cNvPr>
          <p:cNvGrpSpPr/>
          <p:nvPr/>
        </p:nvGrpSpPr>
        <p:grpSpPr>
          <a:xfrm>
            <a:off x="2176603" y="1948545"/>
            <a:ext cx="414000" cy="414000"/>
            <a:chOff x="1560675" y="1554820"/>
            <a:chExt cx="436334" cy="562004"/>
          </a:xfrm>
        </p:grpSpPr>
        <p:pic>
          <p:nvPicPr>
            <p:cNvPr id="42" name="Google Shape;175;g1b55b44daa1_0_0">
              <a:extLst>
                <a:ext uri="{FF2B5EF4-FFF2-40B4-BE49-F238E27FC236}">
                  <a16:creationId xmlns:a16="http://schemas.microsoft.com/office/drawing/2014/main" id="{6330DD94-5614-8086-DB06-36E9440807CA}"/>
                </a:ext>
              </a:extLst>
            </p:cNvPr>
            <p:cNvPicPr preferRelativeResize="0"/>
            <p:nvPr/>
          </p:nvPicPr>
          <p:blipFill>
            <a:blip r:embed="rId15">
              <a:alphaModFix/>
            </a:blip>
            <a:stretch>
              <a:fillRect/>
            </a:stretch>
          </p:blipFill>
          <p:spPr>
            <a:xfrm>
              <a:off x="1560675" y="1680489"/>
              <a:ext cx="436334" cy="436334"/>
            </a:xfrm>
            <a:prstGeom prst="rect">
              <a:avLst/>
            </a:prstGeom>
            <a:noFill/>
            <a:ln>
              <a:noFill/>
            </a:ln>
          </p:spPr>
        </p:pic>
        <p:pic>
          <p:nvPicPr>
            <p:cNvPr id="43" name="Google Shape;176;g1b55b44daa1_0_0">
              <a:extLst>
                <a:ext uri="{FF2B5EF4-FFF2-40B4-BE49-F238E27FC236}">
                  <a16:creationId xmlns:a16="http://schemas.microsoft.com/office/drawing/2014/main" id="{09C6D072-0896-9C90-379D-A7005CAA9B6E}"/>
                </a:ext>
              </a:extLst>
            </p:cNvPr>
            <p:cNvPicPr preferRelativeResize="0"/>
            <p:nvPr/>
          </p:nvPicPr>
          <p:blipFill>
            <a:blip r:embed="rId16">
              <a:alphaModFix/>
            </a:blip>
            <a:stretch>
              <a:fillRect/>
            </a:stretch>
          </p:blipFill>
          <p:spPr>
            <a:xfrm>
              <a:off x="1606923" y="1554820"/>
              <a:ext cx="343821" cy="343821"/>
            </a:xfrm>
            <a:prstGeom prst="rect">
              <a:avLst/>
            </a:prstGeom>
            <a:noFill/>
            <a:ln>
              <a:noFill/>
            </a:ln>
          </p:spPr>
        </p:pic>
      </p:grpSp>
      <p:sp>
        <p:nvSpPr>
          <p:cNvPr id="44" name="Google Shape;178;g1b55b44daa1_0_0">
            <a:extLst>
              <a:ext uri="{FF2B5EF4-FFF2-40B4-BE49-F238E27FC236}">
                <a16:creationId xmlns:a16="http://schemas.microsoft.com/office/drawing/2014/main" id="{B72554C6-7C3A-72F5-74A5-893C0418045B}"/>
              </a:ext>
            </a:extLst>
          </p:cNvPr>
          <p:cNvSpPr txBox="1"/>
          <p:nvPr/>
        </p:nvSpPr>
        <p:spPr>
          <a:xfrm>
            <a:off x="2084772" y="1519479"/>
            <a:ext cx="674375"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mj-lt"/>
                <a:ea typeface="Libre Franklin Medium"/>
                <a:cs typeface="Libre Franklin Medium"/>
                <a:sym typeface="Libre Franklin Medium"/>
              </a:rPr>
              <a:t>pi2</a:t>
            </a:r>
            <a:endParaRPr dirty="0">
              <a:latin typeface="+mj-lt"/>
              <a:ea typeface="Libre Franklin Medium"/>
              <a:cs typeface="Libre Franklin Medium"/>
              <a:sym typeface="Libre Franklin Medium"/>
            </a:endParaRPr>
          </a:p>
        </p:txBody>
      </p:sp>
    </p:spTree>
    <p:extLst>
      <p:ext uri="{BB962C8B-B14F-4D97-AF65-F5344CB8AC3E}">
        <p14:creationId xmlns:p14="http://schemas.microsoft.com/office/powerpoint/2010/main" val="4159211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Networking</a:t>
            </a:r>
            <a:endParaRPr lang="en-US" b="1" dirty="0"/>
          </a:p>
        </p:txBody>
      </p:sp>
      <p:sp>
        <p:nvSpPr>
          <p:cNvPr id="22" name="Google Shape;197;g1b55b44daa1_0_63">
            <a:extLst>
              <a:ext uri="{FF2B5EF4-FFF2-40B4-BE49-F238E27FC236}">
                <a16:creationId xmlns:a16="http://schemas.microsoft.com/office/drawing/2014/main" id="{1E6DA8F0-34A7-7198-F9A4-EE8A78DE3951}"/>
              </a:ext>
            </a:extLst>
          </p:cNvPr>
          <p:cNvSpPr/>
          <p:nvPr/>
        </p:nvSpPr>
        <p:spPr>
          <a:xfrm>
            <a:off x="-213675" y="1365034"/>
            <a:ext cx="5683800" cy="837600"/>
          </a:xfrm>
          <a:prstGeom prst="homePlate">
            <a:avLst>
              <a:gd name="adj" fmla="val 50000"/>
            </a:avLst>
          </a:prstGeom>
          <a:solidFill>
            <a:srgbClr val="6FA8DC"/>
          </a:solidFill>
          <a:ln>
            <a:noFill/>
          </a:ln>
          <a:effectLst>
            <a:outerShdw blurRad="57150" dist="114300" dir="22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rgbClr val="FFFFFF"/>
                </a:solidFill>
                <a:latin typeface="Arial" panose="020B0604020202020204" pitchFamily="34" charset="0"/>
                <a:cs typeface="Arial" panose="020B0604020202020204" pitchFamily="34" charset="0"/>
              </a:rPr>
              <a:t>LoRa</a:t>
            </a:r>
            <a:endParaRPr sz="2500" b="1" dirty="0">
              <a:solidFill>
                <a:srgbClr val="FFFFFF"/>
              </a:solidFill>
              <a:latin typeface="Arial" panose="020B0604020202020204" pitchFamily="34" charset="0"/>
              <a:cs typeface="Arial" panose="020B0604020202020204" pitchFamily="34" charset="0"/>
            </a:endParaRPr>
          </a:p>
        </p:txBody>
      </p:sp>
      <p:sp>
        <p:nvSpPr>
          <p:cNvPr id="23" name="Google Shape;198;g1b55b44daa1_0_63">
            <a:extLst>
              <a:ext uri="{FF2B5EF4-FFF2-40B4-BE49-F238E27FC236}">
                <a16:creationId xmlns:a16="http://schemas.microsoft.com/office/drawing/2014/main" id="{A8478E41-2FCF-83FE-BD22-4F5C99C380FD}"/>
              </a:ext>
            </a:extLst>
          </p:cNvPr>
          <p:cNvSpPr/>
          <p:nvPr/>
        </p:nvSpPr>
        <p:spPr>
          <a:xfrm flipH="1">
            <a:off x="3460200" y="3017909"/>
            <a:ext cx="5683800" cy="837600"/>
          </a:xfrm>
          <a:prstGeom prst="homePlate">
            <a:avLst>
              <a:gd name="adj" fmla="val 50000"/>
            </a:avLst>
          </a:prstGeom>
          <a:solidFill>
            <a:srgbClr val="E06666"/>
          </a:solidFill>
          <a:ln>
            <a:noFill/>
          </a:ln>
          <a:effectLst>
            <a:outerShdw blurRad="57150" dist="85725" dir="36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err="1">
                <a:solidFill>
                  <a:srgbClr val="FFFFFF"/>
                </a:solidFill>
                <a:latin typeface="Arial" panose="020B0604020202020204" pitchFamily="34" charset="0"/>
                <a:cs typeface="Arial" panose="020B0604020202020204" pitchFamily="34" charset="0"/>
              </a:rPr>
              <a:t>Websocket</a:t>
            </a:r>
            <a:r>
              <a:rPr lang="en-US" sz="2500" b="1" dirty="0">
                <a:solidFill>
                  <a:srgbClr val="FFFFFF"/>
                </a:solidFill>
                <a:latin typeface="Arial" panose="020B0604020202020204" pitchFamily="34" charset="0"/>
                <a:cs typeface="Arial" panose="020B0604020202020204" pitchFamily="34" charset="0"/>
              </a:rPr>
              <a:t> &amp; HTTP</a:t>
            </a:r>
            <a:endParaRPr sz="2500" b="1" dirty="0">
              <a:solidFill>
                <a:srgbClr val="FFFFFF"/>
              </a:solidFill>
              <a:latin typeface="Arial" panose="020B0604020202020204" pitchFamily="34" charset="0"/>
              <a:cs typeface="Arial" panose="020B0604020202020204" pitchFamily="34" charset="0"/>
            </a:endParaRPr>
          </a:p>
        </p:txBody>
      </p:sp>
      <p:pic>
        <p:nvPicPr>
          <p:cNvPr id="6" name="Google Shape;328;g1806fcc96f9_1_22">
            <a:extLst>
              <a:ext uri="{FF2B5EF4-FFF2-40B4-BE49-F238E27FC236}">
                <a16:creationId xmlns:a16="http://schemas.microsoft.com/office/drawing/2014/main" id="{89C8C3C1-E857-A445-965C-BC652085E5BD}"/>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Tree>
    <p:extLst>
      <p:ext uri="{BB962C8B-B14F-4D97-AF65-F5344CB8AC3E}">
        <p14:creationId xmlns:p14="http://schemas.microsoft.com/office/powerpoint/2010/main" val="2880581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0C44C8-3E6E-884E-BDA1-084D07C072CB}"/>
              </a:ext>
            </a:extLst>
          </p:cNvPr>
          <p:cNvSpPr>
            <a:spLocks noGrp="1"/>
          </p:cNvSpPr>
          <p:nvPr>
            <p:ph type="ctrTitle"/>
          </p:nvPr>
        </p:nvSpPr>
        <p:spPr/>
        <p:txBody>
          <a:bodyPr/>
          <a:lstStyle/>
          <a:p>
            <a:r>
              <a:rPr lang="en-US" altLang="ko-KR" dirty="0"/>
              <a:t>Technical Description - </a:t>
            </a:r>
            <a:r>
              <a:rPr lang="en-US" altLang="ko-KR" b="1" dirty="0"/>
              <a:t>Networking</a:t>
            </a:r>
            <a:endParaRPr lang="en-US" b="1" dirty="0"/>
          </a:p>
        </p:txBody>
      </p:sp>
      <p:sp>
        <p:nvSpPr>
          <p:cNvPr id="22" name="Google Shape;197;g1b55b44daa1_0_63">
            <a:extLst>
              <a:ext uri="{FF2B5EF4-FFF2-40B4-BE49-F238E27FC236}">
                <a16:creationId xmlns:a16="http://schemas.microsoft.com/office/drawing/2014/main" id="{1E6DA8F0-34A7-7198-F9A4-EE8A78DE3951}"/>
              </a:ext>
            </a:extLst>
          </p:cNvPr>
          <p:cNvSpPr/>
          <p:nvPr/>
        </p:nvSpPr>
        <p:spPr>
          <a:xfrm>
            <a:off x="-106875" y="1330200"/>
            <a:ext cx="5683800" cy="837600"/>
          </a:xfrm>
          <a:prstGeom prst="homePlate">
            <a:avLst>
              <a:gd name="adj" fmla="val 50000"/>
            </a:avLst>
          </a:prstGeom>
          <a:solidFill>
            <a:srgbClr val="6FA8DC"/>
          </a:solidFill>
          <a:ln>
            <a:noFill/>
          </a:ln>
          <a:effectLst>
            <a:outerShdw blurRad="57150" dist="114300" dir="22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rgbClr val="FFFFFF"/>
                </a:solidFill>
                <a:latin typeface="Arial" panose="020B0604020202020204" pitchFamily="34" charset="0"/>
                <a:cs typeface="Arial" panose="020B0604020202020204" pitchFamily="34" charset="0"/>
              </a:rPr>
              <a:t>Problem of LoRa</a:t>
            </a:r>
            <a:endParaRPr sz="2500" b="1" dirty="0">
              <a:solidFill>
                <a:srgbClr val="FFFFFF"/>
              </a:solidFill>
              <a:latin typeface="Arial" panose="020B0604020202020204" pitchFamily="34" charset="0"/>
              <a:cs typeface="Arial" panose="020B0604020202020204" pitchFamily="34" charset="0"/>
            </a:endParaRPr>
          </a:p>
        </p:txBody>
      </p:sp>
      <p:sp>
        <p:nvSpPr>
          <p:cNvPr id="4" name="Google Shape;207;g1b55b44daa1_0_81">
            <a:extLst>
              <a:ext uri="{FF2B5EF4-FFF2-40B4-BE49-F238E27FC236}">
                <a16:creationId xmlns:a16="http://schemas.microsoft.com/office/drawing/2014/main" id="{A8C8DA2A-B063-5B14-79A5-A8EA8C78B69F}"/>
              </a:ext>
            </a:extLst>
          </p:cNvPr>
          <p:cNvSpPr/>
          <p:nvPr/>
        </p:nvSpPr>
        <p:spPr>
          <a:xfrm flipH="1">
            <a:off x="4255725" y="2983075"/>
            <a:ext cx="5007000" cy="837600"/>
          </a:xfrm>
          <a:prstGeom prst="homePlate">
            <a:avLst>
              <a:gd name="adj" fmla="val 50000"/>
            </a:avLst>
          </a:prstGeom>
          <a:solidFill>
            <a:srgbClr val="E06666"/>
          </a:solidFill>
          <a:ln>
            <a:noFill/>
          </a:ln>
          <a:effectLst>
            <a:outerShdw blurRad="57150" dist="85725" dir="36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rgbClr val="FFFFFF"/>
                </a:solidFill>
                <a:latin typeface="Arial" panose="020B0604020202020204" pitchFamily="34" charset="0"/>
                <a:cs typeface="Arial" panose="020B0604020202020204" pitchFamily="34" charset="0"/>
              </a:rPr>
              <a:t>Packet Loss</a:t>
            </a:r>
            <a:endParaRPr sz="2500" b="1" dirty="0">
              <a:solidFill>
                <a:srgbClr val="FFFFFF"/>
              </a:solidFill>
              <a:latin typeface="Arial" panose="020B0604020202020204" pitchFamily="34" charset="0"/>
              <a:cs typeface="Arial" panose="020B0604020202020204" pitchFamily="34" charset="0"/>
            </a:endParaRPr>
          </a:p>
        </p:txBody>
      </p:sp>
      <p:sp>
        <p:nvSpPr>
          <p:cNvPr id="6" name="Google Shape;208;g1b55b44daa1_0_81">
            <a:extLst>
              <a:ext uri="{FF2B5EF4-FFF2-40B4-BE49-F238E27FC236}">
                <a16:creationId xmlns:a16="http://schemas.microsoft.com/office/drawing/2014/main" id="{5F6FE606-5CA6-7DD6-527F-C72A392EEF24}"/>
              </a:ext>
            </a:extLst>
          </p:cNvPr>
          <p:cNvSpPr/>
          <p:nvPr/>
        </p:nvSpPr>
        <p:spPr>
          <a:xfrm>
            <a:off x="-154400" y="2983075"/>
            <a:ext cx="5187600" cy="837600"/>
          </a:xfrm>
          <a:prstGeom prst="homePlate">
            <a:avLst>
              <a:gd name="adj" fmla="val 50000"/>
            </a:avLst>
          </a:prstGeom>
          <a:solidFill>
            <a:srgbClr val="FFD966"/>
          </a:solidFill>
          <a:ln>
            <a:noFill/>
          </a:ln>
          <a:effectLst>
            <a:outerShdw blurRad="57150" dist="85725" dir="36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chemeClr val="dk1"/>
                </a:solidFill>
                <a:latin typeface="Arial" panose="020B0604020202020204" pitchFamily="34" charset="0"/>
                <a:cs typeface="Arial" panose="020B0604020202020204" pitchFamily="34" charset="0"/>
              </a:rPr>
              <a:t>Latency</a:t>
            </a:r>
            <a:endParaRPr sz="2500" b="1" dirty="0">
              <a:solidFill>
                <a:schemeClr val="dk1"/>
              </a:solidFill>
              <a:latin typeface="Arial" panose="020B0604020202020204" pitchFamily="34" charset="0"/>
              <a:cs typeface="Arial" panose="020B0604020202020204" pitchFamily="34" charset="0"/>
            </a:endParaRPr>
          </a:p>
        </p:txBody>
      </p:sp>
      <p:pic>
        <p:nvPicPr>
          <p:cNvPr id="9" name="Google Shape;328;g1806fcc96f9_1_22">
            <a:extLst>
              <a:ext uri="{FF2B5EF4-FFF2-40B4-BE49-F238E27FC236}">
                <a16:creationId xmlns:a16="http://schemas.microsoft.com/office/drawing/2014/main" id="{8DF482C0-48F2-5A4B-B1B3-91F18A404205}"/>
              </a:ext>
            </a:extLst>
          </p:cNvPr>
          <p:cNvPicPr preferRelativeResize="0"/>
          <p:nvPr/>
        </p:nvPicPr>
        <p:blipFill>
          <a:blip r:embed="rId3">
            <a:alphaModFix/>
          </a:blip>
          <a:stretch>
            <a:fillRect/>
          </a:stretch>
        </p:blipFill>
        <p:spPr>
          <a:xfrm>
            <a:off x="62375" y="4333875"/>
            <a:ext cx="4171950" cy="762000"/>
          </a:xfrm>
          <a:prstGeom prst="rect">
            <a:avLst/>
          </a:prstGeom>
          <a:noFill/>
          <a:ln>
            <a:noFill/>
          </a:ln>
        </p:spPr>
      </p:pic>
    </p:spTree>
    <p:extLst>
      <p:ext uri="{BB962C8B-B14F-4D97-AF65-F5344CB8AC3E}">
        <p14:creationId xmlns:p14="http://schemas.microsoft.com/office/powerpoint/2010/main" val="3799006705"/>
      </p:ext>
    </p:extLst>
  </p:cSld>
  <p:clrMapOvr>
    <a:masterClrMapping/>
  </p:clrMapOvr>
</p:sld>
</file>

<file path=ppt/theme/theme1.xml><?xml version="1.0" encoding="utf-8"?>
<a:theme xmlns:a="http://schemas.openxmlformats.org/drawingml/2006/main" name="Parcel">
  <a:themeElements>
    <a:clrScheme name="Custom 5">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2563</TotalTime>
  <Words>1997</Words>
  <Application>Microsoft Macintosh PowerPoint</Application>
  <PresentationFormat>화면 슬라이드 쇼(16:9)</PresentationFormat>
  <Paragraphs>449</Paragraphs>
  <Slides>45</Slides>
  <Notes>42</Notes>
  <HiddenSlides>0</HiddenSlides>
  <MMClips>1</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45</vt:i4>
      </vt:variant>
    </vt:vector>
  </HeadingPairs>
  <TitlesOfParts>
    <vt:vector size="58" baseType="lpstr">
      <vt:lpstr>Acumin Pro</vt:lpstr>
      <vt:lpstr>Noto Sans Symbols</vt:lpstr>
      <vt:lpstr>Arial</vt:lpstr>
      <vt:lpstr>Calibri</vt:lpstr>
      <vt:lpstr>Franklin Gothic Book</vt:lpstr>
      <vt:lpstr>Franklin Gothic Demi Cond</vt:lpstr>
      <vt:lpstr>Franklin Gothic Medium</vt:lpstr>
      <vt:lpstr>Franklin Gothic Medium Cond</vt:lpstr>
      <vt:lpstr>Impact</vt:lpstr>
      <vt:lpstr>Libre Franklin</vt:lpstr>
      <vt:lpstr>Libre Franklin Medium</vt:lpstr>
      <vt:lpstr>Wingdings</vt:lpstr>
      <vt:lpstr>Parcel</vt:lpstr>
      <vt:lpstr>Outdoor Long Range Ubiquitous Projectiles Tracking System  Using LoRa and Computer Vision</vt:lpstr>
      <vt:lpstr>Team Members</vt:lpstr>
      <vt:lpstr>Contents</vt:lpstr>
      <vt:lpstr>Background</vt:lpstr>
      <vt:lpstr>Background</vt:lpstr>
      <vt:lpstr>Project Overview</vt:lpstr>
      <vt:lpstr>Project Overview</vt:lpstr>
      <vt:lpstr>Technical Description - Networking</vt:lpstr>
      <vt:lpstr>Technical Description - Networking</vt:lpstr>
      <vt:lpstr>Technical Description - Networking</vt:lpstr>
      <vt:lpstr>Technical Description - Networking</vt:lpstr>
      <vt:lpstr>Technical Description – Sound Detection</vt:lpstr>
      <vt:lpstr>Technical Description – Sound Detection</vt:lpstr>
      <vt:lpstr>Technical Description – Sound Detection</vt:lpstr>
      <vt:lpstr>Technical Description – Sound Detection</vt:lpstr>
      <vt:lpstr>Technical Description – Sound Detection</vt:lpstr>
      <vt:lpstr>Technical Description – Computer Vision</vt:lpstr>
      <vt:lpstr>Technical Description – Computer Vision</vt:lpstr>
      <vt:lpstr>Technical Description – Computer Vision</vt:lpstr>
      <vt:lpstr>Technical Description – Computer Vision</vt:lpstr>
      <vt:lpstr>Technical Description – Computer Vision</vt:lpstr>
      <vt:lpstr>Technical Description – Computer Vision</vt:lpstr>
      <vt:lpstr>Technical Description – Computer Vision</vt:lpstr>
      <vt:lpstr>Technical Description – Computer Vision</vt:lpstr>
      <vt:lpstr>Technical Description – Computer Vision</vt:lpstr>
      <vt:lpstr>Technical Description – Computer Vision</vt:lpstr>
      <vt:lpstr>Technical Description – Computer Vision</vt:lpstr>
      <vt:lpstr>Technical Description – Application</vt:lpstr>
      <vt:lpstr>Technical Description – Application</vt:lpstr>
      <vt:lpstr>Technical Description – Application</vt:lpstr>
      <vt:lpstr>Technical Description – Application</vt:lpstr>
      <vt:lpstr>Technical Description – Application</vt:lpstr>
      <vt:lpstr>Experiments</vt:lpstr>
      <vt:lpstr>Experiments</vt:lpstr>
      <vt:lpstr>Experiments</vt:lpstr>
      <vt:lpstr>Experiments</vt:lpstr>
      <vt:lpstr>Experiments</vt:lpstr>
      <vt:lpstr>Experiments – Demo Video</vt:lpstr>
      <vt:lpstr>Conclusion</vt:lpstr>
      <vt:lpstr>Conclusion</vt:lpstr>
      <vt:lpstr>Future Plans</vt:lpstr>
      <vt:lpstr>Reference</vt:lpstr>
      <vt:lpstr>Reference</vt:lpstr>
      <vt:lpstr>Q &amp; 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twinsno119@gmail.com</cp:lastModifiedBy>
  <cp:revision>197</cp:revision>
  <dcterms:created xsi:type="dcterms:W3CDTF">2020-02-06T20:42:06Z</dcterms:created>
  <dcterms:modified xsi:type="dcterms:W3CDTF">2022-12-13T22:42:09Z</dcterms:modified>
  <cp:category/>
</cp:coreProperties>
</file>